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53"/>
  </p:notesMasterIdLst>
  <p:handoutMasterIdLst>
    <p:handoutMasterId r:id="rId54"/>
  </p:handoutMasterIdLst>
  <p:sldIdLst>
    <p:sldId id="257" r:id="rId2"/>
    <p:sldId id="324" r:id="rId3"/>
    <p:sldId id="258" r:id="rId4"/>
    <p:sldId id="327" r:id="rId5"/>
    <p:sldId id="389" r:id="rId6"/>
    <p:sldId id="328" r:id="rId7"/>
    <p:sldId id="329"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87" r:id="rId22"/>
    <p:sldId id="343" r:id="rId23"/>
    <p:sldId id="383" r:id="rId24"/>
    <p:sldId id="384" r:id="rId25"/>
    <p:sldId id="385" r:id="rId26"/>
    <p:sldId id="386" r:id="rId27"/>
    <p:sldId id="351" r:id="rId28"/>
    <p:sldId id="355" r:id="rId29"/>
    <p:sldId id="370" r:id="rId30"/>
    <p:sldId id="369" r:id="rId31"/>
    <p:sldId id="371" r:id="rId32"/>
    <p:sldId id="374" r:id="rId33"/>
    <p:sldId id="375" r:id="rId34"/>
    <p:sldId id="364" r:id="rId35"/>
    <p:sldId id="363" r:id="rId36"/>
    <p:sldId id="365" r:id="rId37"/>
    <p:sldId id="366" r:id="rId38"/>
    <p:sldId id="376" r:id="rId39"/>
    <p:sldId id="378" r:id="rId40"/>
    <p:sldId id="381" r:id="rId41"/>
    <p:sldId id="379" r:id="rId42"/>
    <p:sldId id="377" r:id="rId43"/>
    <p:sldId id="367" r:id="rId44"/>
    <p:sldId id="368" r:id="rId45"/>
    <p:sldId id="318" r:id="rId46"/>
    <p:sldId id="319" r:id="rId47"/>
    <p:sldId id="320" r:id="rId48"/>
    <p:sldId id="373" r:id="rId49"/>
    <p:sldId id="382" r:id="rId50"/>
    <p:sldId id="388" r:id="rId51"/>
    <p:sldId id="390" r:id="rId5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944" y="432"/>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1A8174-4E31-43F6-AF93-8105AC05D8FF}" type="doc">
      <dgm:prSet loTypeId="urn:microsoft.com/office/officeart/2005/8/layout/pList2" loCatId="list" qsTypeId="urn:microsoft.com/office/officeart/2005/8/quickstyle/simple1" qsCatId="simple" csTypeId="urn:microsoft.com/office/officeart/2005/8/colors/accent1_2" csCatId="accent1" phldr="1"/>
      <dgm:spPr/>
    </dgm:pt>
    <dgm:pt modelId="{3147E304-C347-42F2-81C7-FA398095E138}">
      <dgm:prSet phldrT="[Text]" custT="1"/>
      <dgm:spPr/>
      <dgm:t>
        <a:bodyPr/>
        <a:lstStyle/>
        <a:p>
          <a:r>
            <a:rPr lang="en-US" sz="2200" b="1" dirty="0" smtClean="0">
              <a:solidFill>
                <a:srgbClr val="FF0000"/>
              </a:solidFill>
            </a:rPr>
            <a:t>NIMS</a:t>
          </a:r>
          <a:br>
            <a:rPr lang="en-US" sz="2200" b="1" dirty="0" smtClean="0">
              <a:solidFill>
                <a:srgbClr val="FF0000"/>
              </a:solidFill>
            </a:rPr>
          </a:br>
          <a:r>
            <a:rPr lang="en-US" sz="2000" b="0" dirty="0" smtClean="0"/>
            <a:t>Federal Coordination of </a:t>
          </a:r>
          <a:br>
            <a:rPr lang="en-US" sz="2000" b="0" dirty="0" smtClean="0"/>
          </a:br>
          <a:r>
            <a:rPr lang="en-US" sz="2000" b="0" dirty="0" smtClean="0"/>
            <a:t>Resources – </a:t>
          </a:r>
          <a:r>
            <a:rPr lang="en-US" sz="2200" b="1" dirty="0" smtClean="0">
              <a:solidFill>
                <a:srgbClr val="FF0000"/>
              </a:solidFill>
            </a:rPr>
            <a:t>Doctrine and Protocols</a:t>
          </a:r>
          <a:endParaRPr lang="en-US" sz="2200" b="1" dirty="0">
            <a:solidFill>
              <a:srgbClr val="FF0000"/>
            </a:solidFill>
          </a:endParaRPr>
        </a:p>
      </dgm:t>
    </dgm:pt>
    <dgm:pt modelId="{8F02D9F0-A612-4498-AE16-CC5E14EB56BD}" type="parTrans" cxnId="{64E34B7A-FAD7-4544-AE1F-549549986E06}">
      <dgm:prSet/>
      <dgm:spPr/>
      <dgm:t>
        <a:bodyPr/>
        <a:lstStyle/>
        <a:p>
          <a:endParaRPr lang="en-US"/>
        </a:p>
      </dgm:t>
    </dgm:pt>
    <dgm:pt modelId="{6E2A2520-5849-43B3-82EA-030613729385}" type="sibTrans" cxnId="{64E34B7A-FAD7-4544-AE1F-549549986E06}">
      <dgm:prSet/>
      <dgm:spPr/>
      <dgm:t>
        <a:bodyPr/>
        <a:lstStyle/>
        <a:p>
          <a:endParaRPr lang="en-US"/>
        </a:p>
      </dgm:t>
    </dgm:pt>
    <dgm:pt modelId="{7D3D2E8A-B8D1-4760-8F98-13E0FEFAD52E}">
      <dgm:prSet phldrT="[Text]" custT="1"/>
      <dgm:spPr/>
      <dgm:t>
        <a:bodyPr/>
        <a:lstStyle/>
        <a:p>
          <a:r>
            <a:rPr lang="en-US" sz="2800" b="1" dirty="0" smtClean="0">
              <a:solidFill>
                <a:srgbClr val="FF0000"/>
              </a:solidFill>
            </a:rPr>
            <a:t>ICS</a:t>
          </a:r>
          <a:r>
            <a:rPr lang="en-US" sz="2000" dirty="0" smtClean="0"/>
            <a:t/>
          </a:r>
          <a:br>
            <a:rPr lang="en-US" sz="2000" dirty="0" smtClean="0"/>
          </a:br>
          <a:r>
            <a:rPr lang="en-US" sz="2000" b="0" dirty="0" smtClean="0"/>
            <a:t>State/County– Coordination of </a:t>
          </a:r>
          <a:br>
            <a:rPr lang="en-US" sz="2000" b="0" dirty="0" smtClean="0"/>
          </a:br>
          <a:r>
            <a:rPr lang="en-US" sz="2000" b="0" dirty="0" smtClean="0"/>
            <a:t>Resources – </a:t>
          </a:r>
          <a:r>
            <a:rPr lang="en-US" sz="2200" b="1" dirty="0" smtClean="0">
              <a:solidFill>
                <a:srgbClr val="FF0000"/>
              </a:solidFill>
            </a:rPr>
            <a:t>Action Plan</a:t>
          </a:r>
          <a:r>
            <a:rPr lang="en-US" sz="2200" b="1" dirty="0" smtClean="0"/>
            <a:t/>
          </a:r>
          <a:br>
            <a:rPr lang="en-US" sz="2200" b="1" dirty="0" smtClean="0"/>
          </a:br>
          <a:endParaRPr lang="en-US" sz="2200" b="1" dirty="0"/>
        </a:p>
      </dgm:t>
    </dgm:pt>
    <dgm:pt modelId="{E6D738F4-442D-4F9E-877C-CDF723D63CA7}" type="parTrans" cxnId="{441477B6-A034-486A-B8C3-C80A5A2DE19F}">
      <dgm:prSet/>
      <dgm:spPr/>
      <dgm:t>
        <a:bodyPr/>
        <a:lstStyle/>
        <a:p>
          <a:endParaRPr lang="en-US"/>
        </a:p>
      </dgm:t>
    </dgm:pt>
    <dgm:pt modelId="{79157C59-5613-448F-B4F5-13DB8B349979}" type="sibTrans" cxnId="{441477B6-A034-486A-B8C3-C80A5A2DE19F}">
      <dgm:prSet/>
      <dgm:spPr/>
      <dgm:t>
        <a:bodyPr/>
        <a:lstStyle/>
        <a:p>
          <a:endParaRPr lang="en-US"/>
        </a:p>
      </dgm:t>
    </dgm:pt>
    <dgm:pt modelId="{DA4B6069-A921-4CC3-88BC-9C070FBA7D62}">
      <dgm:prSet phldrT="[Text]" custT="1"/>
      <dgm:spPr/>
      <dgm:t>
        <a:bodyPr/>
        <a:lstStyle/>
        <a:p>
          <a:r>
            <a:rPr lang="en-US" sz="3000" b="1" dirty="0" smtClean="0">
              <a:solidFill>
                <a:srgbClr val="FF0000"/>
              </a:solidFill>
            </a:rPr>
            <a:t>HICS</a:t>
          </a:r>
        </a:p>
        <a:p>
          <a:r>
            <a:rPr lang="en-US" sz="2000" dirty="0" smtClean="0"/>
            <a:t>Hospital, Local </a:t>
          </a:r>
          <a:r>
            <a:rPr lang="en-US" sz="2000" b="0" dirty="0" smtClean="0"/>
            <a:t>Coordination of </a:t>
          </a:r>
          <a:br>
            <a:rPr lang="en-US" sz="2000" b="0" dirty="0" smtClean="0"/>
          </a:br>
          <a:r>
            <a:rPr lang="en-US" sz="2000" b="0" dirty="0" smtClean="0"/>
            <a:t>Resources - </a:t>
          </a:r>
          <a:r>
            <a:rPr lang="en-US" sz="2000" dirty="0" smtClean="0"/>
            <a:t> </a:t>
          </a:r>
          <a:r>
            <a:rPr lang="en-US" sz="2000" b="1" dirty="0" smtClean="0">
              <a:solidFill>
                <a:srgbClr val="FF0000"/>
              </a:solidFill>
            </a:rPr>
            <a:t>Tactical Action Plan</a:t>
          </a:r>
          <a:endParaRPr lang="en-US" sz="2000" b="1" dirty="0">
            <a:solidFill>
              <a:srgbClr val="FF0000"/>
            </a:solidFill>
          </a:endParaRPr>
        </a:p>
      </dgm:t>
    </dgm:pt>
    <dgm:pt modelId="{4CAA0072-8DAD-427C-8327-A0634E5B344B}" type="parTrans" cxnId="{4D694087-79AA-4FA6-AA02-1F61A4A65EE2}">
      <dgm:prSet/>
      <dgm:spPr/>
      <dgm:t>
        <a:bodyPr/>
        <a:lstStyle/>
        <a:p>
          <a:endParaRPr lang="en-US"/>
        </a:p>
      </dgm:t>
    </dgm:pt>
    <dgm:pt modelId="{61CF19D0-0FCE-478A-8590-959442F56DCD}" type="sibTrans" cxnId="{4D694087-79AA-4FA6-AA02-1F61A4A65EE2}">
      <dgm:prSet/>
      <dgm:spPr/>
      <dgm:t>
        <a:bodyPr/>
        <a:lstStyle/>
        <a:p>
          <a:endParaRPr lang="en-US"/>
        </a:p>
      </dgm:t>
    </dgm:pt>
    <dgm:pt modelId="{C20D528E-DC6E-4469-8A23-176CCFE40E1B}" type="pres">
      <dgm:prSet presAssocID="{2A1A8174-4E31-43F6-AF93-8105AC05D8FF}" presName="Name0" presStyleCnt="0">
        <dgm:presLayoutVars>
          <dgm:dir/>
          <dgm:resizeHandles val="exact"/>
        </dgm:presLayoutVars>
      </dgm:prSet>
      <dgm:spPr/>
    </dgm:pt>
    <dgm:pt modelId="{BE49E860-9874-4A05-9413-50E4F8078326}" type="pres">
      <dgm:prSet presAssocID="{2A1A8174-4E31-43F6-AF93-8105AC05D8FF}" presName="bkgdShp" presStyleLbl="alignAccFollowNode1" presStyleIdx="0" presStyleCnt="1"/>
      <dgm:spPr>
        <a:solidFill>
          <a:srgbClr val="C00000">
            <a:alpha val="90000"/>
          </a:srgbClr>
        </a:solidFill>
      </dgm:spPr>
    </dgm:pt>
    <dgm:pt modelId="{34B84360-4CE7-46E5-81D9-487B5919FABC}" type="pres">
      <dgm:prSet presAssocID="{2A1A8174-4E31-43F6-AF93-8105AC05D8FF}" presName="linComp" presStyleCnt="0"/>
      <dgm:spPr/>
    </dgm:pt>
    <dgm:pt modelId="{DE52A69E-4965-44AF-A1DB-6EA76607B24A}" type="pres">
      <dgm:prSet presAssocID="{3147E304-C347-42F2-81C7-FA398095E138}" presName="compNode" presStyleCnt="0"/>
      <dgm:spPr/>
    </dgm:pt>
    <dgm:pt modelId="{E477C9EC-B1C7-4EE5-9DCA-2A129673BA05}" type="pres">
      <dgm:prSet presAssocID="{3147E304-C347-42F2-81C7-FA398095E138}" presName="node" presStyleLbl="node1" presStyleIdx="0" presStyleCnt="3" custLinFactNeighborX="-1094">
        <dgm:presLayoutVars>
          <dgm:bulletEnabled val="1"/>
        </dgm:presLayoutVars>
      </dgm:prSet>
      <dgm:spPr/>
      <dgm:t>
        <a:bodyPr/>
        <a:lstStyle/>
        <a:p>
          <a:endParaRPr lang="en-US"/>
        </a:p>
      </dgm:t>
    </dgm:pt>
    <dgm:pt modelId="{C05140E0-CA40-4F9B-9A6B-F3EA326EFE10}" type="pres">
      <dgm:prSet presAssocID="{3147E304-C347-42F2-81C7-FA398095E138}" presName="invisiNode" presStyleLbl="node1" presStyleIdx="0" presStyleCnt="3"/>
      <dgm:spPr/>
    </dgm:pt>
    <dgm:pt modelId="{71B28635-967E-4DBF-9857-82FBB2519108}" type="pres">
      <dgm:prSet presAssocID="{3147E304-C347-42F2-81C7-FA398095E13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49000" b="-49000"/>
          </a:stretch>
        </a:blipFill>
      </dgm:spPr>
    </dgm:pt>
    <dgm:pt modelId="{BE1CCEB4-E084-4433-BE54-70293409D6F9}" type="pres">
      <dgm:prSet presAssocID="{6E2A2520-5849-43B3-82EA-030613729385}" presName="sibTrans" presStyleLbl="sibTrans2D1" presStyleIdx="0" presStyleCnt="0"/>
      <dgm:spPr/>
      <dgm:t>
        <a:bodyPr/>
        <a:lstStyle/>
        <a:p>
          <a:endParaRPr lang="en-US"/>
        </a:p>
      </dgm:t>
    </dgm:pt>
    <dgm:pt modelId="{436B4E51-CDB2-4023-8608-E66ED12655D0}" type="pres">
      <dgm:prSet presAssocID="{7D3D2E8A-B8D1-4760-8F98-13E0FEFAD52E}" presName="compNode" presStyleCnt="0"/>
      <dgm:spPr/>
    </dgm:pt>
    <dgm:pt modelId="{BCEF5141-8B69-467C-97B0-AE6D1D547580}" type="pres">
      <dgm:prSet presAssocID="{7D3D2E8A-B8D1-4760-8F98-13E0FEFAD52E}" presName="node" presStyleLbl="node1" presStyleIdx="1" presStyleCnt="3">
        <dgm:presLayoutVars>
          <dgm:bulletEnabled val="1"/>
        </dgm:presLayoutVars>
      </dgm:prSet>
      <dgm:spPr/>
      <dgm:t>
        <a:bodyPr/>
        <a:lstStyle/>
        <a:p>
          <a:endParaRPr lang="en-US"/>
        </a:p>
      </dgm:t>
    </dgm:pt>
    <dgm:pt modelId="{CDB5122E-E5D4-4A29-BB56-949319523061}" type="pres">
      <dgm:prSet presAssocID="{7D3D2E8A-B8D1-4760-8F98-13E0FEFAD52E}" presName="invisiNode" presStyleLbl="node1" presStyleIdx="1" presStyleCnt="3"/>
      <dgm:spPr/>
    </dgm:pt>
    <dgm:pt modelId="{356ACCBC-BB0B-48FC-AE98-3BAEEDFDDE6C}" type="pres">
      <dgm:prSet presAssocID="{7D3D2E8A-B8D1-4760-8F98-13E0FEFAD52E}"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86B1B8C9-96F1-4639-827E-AEB8E904248D}" type="pres">
      <dgm:prSet presAssocID="{79157C59-5613-448F-B4F5-13DB8B349979}" presName="sibTrans" presStyleLbl="sibTrans2D1" presStyleIdx="0" presStyleCnt="0"/>
      <dgm:spPr/>
      <dgm:t>
        <a:bodyPr/>
        <a:lstStyle/>
        <a:p>
          <a:endParaRPr lang="en-US"/>
        </a:p>
      </dgm:t>
    </dgm:pt>
    <dgm:pt modelId="{679AFF91-747F-462C-8989-FA405D719E07}" type="pres">
      <dgm:prSet presAssocID="{DA4B6069-A921-4CC3-88BC-9C070FBA7D62}" presName="compNode" presStyleCnt="0"/>
      <dgm:spPr/>
    </dgm:pt>
    <dgm:pt modelId="{B33A7192-015D-4C1E-9166-B2F66733ECC5}" type="pres">
      <dgm:prSet presAssocID="{DA4B6069-A921-4CC3-88BC-9C070FBA7D62}" presName="node" presStyleLbl="node1" presStyleIdx="2" presStyleCnt="3">
        <dgm:presLayoutVars>
          <dgm:bulletEnabled val="1"/>
        </dgm:presLayoutVars>
      </dgm:prSet>
      <dgm:spPr/>
      <dgm:t>
        <a:bodyPr/>
        <a:lstStyle/>
        <a:p>
          <a:endParaRPr lang="en-US"/>
        </a:p>
      </dgm:t>
    </dgm:pt>
    <dgm:pt modelId="{351DDCD7-B9D0-4D20-B25D-8CE76A7B9EB5}" type="pres">
      <dgm:prSet presAssocID="{DA4B6069-A921-4CC3-88BC-9C070FBA7D62}" presName="invisiNode" presStyleLbl="node1" presStyleIdx="2" presStyleCnt="3"/>
      <dgm:spPr/>
    </dgm:pt>
    <dgm:pt modelId="{B9C8A250-32E3-4CF6-8A6D-8E11830D4531}" type="pres">
      <dgm:prSet presAssocID="{DA4B6069-A921-4CC3-88BC-9C070FBA7D62}"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8000" r="-28000"/>
          </a:stretch>
        </a:blipFill>
      </dgm:spPr>
    </dgm:pt>
  </dgm:ptLst>
  <dgm:cxnLst>
    <dgm:cxn modelId="{05BF607C-3EB0-45AE-9A93-DE30655CDB6F}" type="presOf" srcId="{2A1A8174-4E31-43F6-AF93-8105AC05D8FF}" destId="{C20D528E-DC6E-4469-8A23-176CCFE40E1B}" srcOrd="0" destOrd="0" presId="urn:microsoft.com/office/officeart/2005/8/layout/pList2"/>
    <dgm:cxn modelId="{9076644D-9A7A-4465-B695-11500AA542FF}" type="presOf" srcId="{6E2A2520-5849-43B3-82EA-030613729385}" destId="{BE1CCEB4-E084-4433-BE54-70293409D6F9}" srcOrd="0" destOrd="0" presId="urn:microsoft.com/office/officeart/2005/8/layout/pList2"/>
    <dgm:cxn modelId="{5DACF70D-01F1-4024-A2B9-47CB7FC0F2BB}" type="presOf" srcId="{79157C59-5613-448F-B4F5-13DB8B349979}" destId="{86B1B8C9-96F1-4639-827E-AEB8E904248D}" srcOrd="0" destOrd="0" presId="urn:microsoft.com/office/officeart/2005/8/layout/pList2"/>
    <dgm:cxn modelId="{4D694087-79AA-4FA6-AA02-1F61A4A65EE2}" srcId="{2A1A8174-4E31-43F6-AF93-8105AC05D8FF}" destId="{DA4B6069-A921-4CC3-88BC-9C070FBA7D62}" srcOrd="2" destOrd="0" parTransId="{4CAA0072-8DAD-427C-8327-A0634E5B344B}" sibTransId="{61CF19D0-0FCE-478A-8590-959442F56DCD}"/>
    <dgm:cxn modelId="{99A1E77B-B9ED-4CE5-8662-F37AD196EF44}" type="presOf" srcId="{7D3D2E8A-B8D1-4760-8F98-13E0FEFAD52E}" destId="{BCEF5141-8B69-467C-97B0-AE6D1D547580}" srcOrd="0" destOrd="0" presId="urn:microsoft.com/office/officeart/2005/8/layout/pList2"/>
    <dgm:cxn modelId="{7E01F7F4-1118-4263-9C8A-E719AF22F877}" type="presOf" srcId="{3147E304-C347-42F2-81C7-FA398095E138}" destId="{E477C9EC-B1C7-4EE5-9DCA-2A129673BA05}" srcOrd="0" destOrd="0" presId="urn:microsoft.com/office/officeart/2005/8/layout/pList2"/>
    <dgm:cxn modelId="{64E34B7A-FAD7-4544-AE1F-549549986E06}" srcId="{2A1A8174-4E31-43F6-AF93-8105AC05D8FF}" destId="{3147E304-C347-42F2-81C7-FA398095E138}" srcOrd="0" destOrd="0" parTransId="{8F02D9F0-A612-4498-AE16-CC5E14EB56BD}" sibTransId="{6E2A2520-5849-43B3-82EA-030613729385}"/>
    <dgm:cxn modelId="{C248D508-6C3A-4CAE-8A26-FC775A8B2256}" type="presOf" srcId="{DA4B6069-A921-4CC3-88BC-9C070FBA7D62}" destId="{B33A7192-015D-4C1E-9166-B2F66733ECC5}" srcOrd="0" destOrd="0" presId="urn:microsoft.com/office/officeart/2005/8/layout/pList2"/>
    <dgm:cxn modelId="{441477B6-A034-486A-B8C3-C80A5A2DE19F}" srcId="{2A1A8174-4E31-43F6-AF93-8105AC05D8FF}" destId="{7D3D2E8A-B8D1-4760-8F98-13E0FEFAD52E}" srcOrd="1" destOrd="0" parTransId="{E6D738F4-442D-4F9E-877C-CDF723D63CA7}" sibTransId="{79157C59-5613-448F-B4F5-13DB8B349979}"/>
    <dgm:cxn modelId="{47D136B1-207A-4446-BCB5-3BDC1E4A4BE4}" type="presParOf" srcId="{C20D528E-DC6E-4469-8A23-176CCFE40E1B}" destId="{BE49E860-9874-4A05-9413-50E4F8078326}" srcOrd="0" destOrd="0" presId="urn:microsoft.com/office/officeart/2005/8/layout/pList2"/>
    <dgm:cxn modelId="{A14540E8-21A3-4378-BB25-73480A162A68}" type="presParOf" srcId="{C20D528E-DC6E-4469-8A23-176CCFE40E1B}" destId="{34B84360-4CE7-46E5-81D9-487B5919FABC}" srcOrd="1" destOrd="0" presId="urn:microsoft.com/office/officeart/2005/8/layout/pList2"/>
    <dgm:cxn modelId="{12B33CEF-1C41-4E57-BCE5-5C600E9A7960}" type="presParOf" srcId="{34B84360-4CE7-46E5-81D9-487B5919FABC}" destId="{DE52A69E-4965-44AF-A1DB-6EA76607B24A}" srcOrd="0" destOrd="0" presId="urn:microsoft.com/office/officeart/2005/8/layout/pList2"/>
    <dgm:cxn modelId="{3E3D0F8B-5E7D-4495-8BDA-3A7D7DCAEB71}" type="presParOf" srcId="{DE52A69E-4965-44AF-A1DB-6EA76607B24A}" destId="{E477C9EC-B1C7-4EE5-9DCA-2A129673BA05}" srcOrd="0" destOrd="0" presId="urn:microsoft.com/office/officeart/2005/8/layout/pList2"/>
    <dgm:cxn modelId="{3FF0EFCA-0EE4-4AB2-85B6-94C0A57193AD}" type="presParOf" srcId="{DE52A69E-4965-44AF-A1DB-6EA76607B24A}" destId="{C05140E0-CA40-4F9B-9A6B-F3EA326EFE10}" srcOrd="1" destOrd="0" presId="urn:microsoft.com/office/officeart/2005/8/layout/pList2"/>
    <dgm:cxn modelId="{5A703A60-65C9-4CB1-B45E-CB6A45A43700}" type="presParOf" srcId="{DE52A69E-4965-44AF-A1DB-6EA76607B24A}" destId="{71B28635-967E-4DBF-9857-82FBB2519108}" srcOrd="2" destOrd="0" presId="urn:microsoft.com/office/officeart/2005/8/layout/pList2"/>
    <dgm:cxn modelId="{48D886FF-A63D-4418-B0AF-F02EE5D6E09A}" type="presParOf" srcId="{34B84360-4CE7-46E5-81D9-487B5919FABC}" destId="{BE1CCEB4-E084-4433-BE54-70293409D6F9}" srcOrd="1" destOrd="0" presId="urn:microsoft.com/office/officeart/2005/8/layout/pList2"/>
    <dgm:cxn modelId="{8EC23BBF-6DF1-410A-98B7-BD4F85A0945B}" type="presParOf" srcId="{34B84360-4CE7-46E5-81D9-487B5919FABC}" destId="{436B4E51-CDB2-4023-8608-E66ED12655D0}" srcOrd="2" destOrd="0" presId="urn:microsoft.com/office/officeart/2005/8/layout/pList2"/>
    <dgm:cxn modelId="{FBAE72F3-9208-4192-908D-EF6D04A74E0A}" type="presParOf" srcId="{436B4E51-CDB2-4023-8608-E66ED12655D0}" destId="{BCEF5141-8B69-467C-97B0-AE6D1D547580}" srcOrd="0" destOrd="0" presId="urn:microsoft.com/office/officeart/2005/8/layout/pList2"/>
    <dgm:cxn modelId="{E7186323-7F7A-4257-ABC2-A63FD9854BA0}" type="presParOf" srcId="{436B4E51-CDB2-4023-8608-E66ED12655D0}" destId="{CDB5122E-E5D4-4A29-BB56-949319523061}" srcOrd="1" destOrd="0" presId="urn:microsoft.com/office/officeart/2005/8/layout/pList2"/>
    <dgm:cxn modelId="{9477EC11-02E0-4852-857C-D9E4E9C6E2CD}" type="presParOf" srcId="{436B4E51-CDB2-4023-8608-E66ED12655D0}" destId="{356ACCBC-BB0B-48FC-AE98-3BAEEDFDDE6C}" srcOrd="2" destOrd="0" presId="urn:microsoft.com/office/officeart/2005/8/layout/pList2"/>
    <dgm:cxn modelId="{7BC1DBAA-1825-4D15-B798-CAE46CCBF4CE}" type="presParOf" srcId="{34B84360-4CE7-46E5-81D9-487B5919FABC}" destId="{86B1B8C9-96F1-4639-827E-AEB8E904248D}" srcOrd="3" destOrd="0" presId="urn:microsoft.com/office/officeart/2005/8/layout/pList2"/>
    <dgm:cxn modelId="{F1251AF2-BAD2-4549-B238-5898C0A3FF74}" type="presParOf" srcId="{34B84360-4CE7-46E5-81D9-487B5919FABC}" destId="{679AFF91-747F-462C-8989-FA405D719E07}" srcOrd="4" destOrd="0" presId="urn:microsoft.com/office/officeart/2005/8/layout/pList2"/>
    <dgm:cxn modelId="{A3FD0BC0-6642-4D44-A489-E69E8C085C0C}" type="presParOf" srcId="{679AFF91-747F-462C-8989-FA405D719E07}" destId="{B33A7192-015D-4C1E-9166-B2F66733ECC5}" srcOrd="0" destOrd="0" presId="urn:microsoft.com/office/officeart/2005/8/layout/pList2"/>
    <dgm:cxn modelId="{667466D3-017B-41CF-ABE9-6D23E20742BB}" type="presParOf" srcId="{679AFF91-747F-462C-8989-FA405D719E07}" destId="{351DDCD7-B9D0-4D20-B25D-8CE76A7B9EB5}" srcOrd="1" destOrd="0" presId="urn:microsoft.com/office/officeart/2005/8/layout/pList2"/>
    <dgm:cxn modelId="{B97A52ED-4C7D-46DA-80CA-5131242E28BA}" type="presParOf" srcId="{679AFF91-747F-462C-8989-FA405D719E07}" destId="{B9C8A250-32E3-4CF6-8A6D-8E11830D453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 Id="rId9"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C623FDE8-1B6C-44E9-91F7-D703853FE746}" type="datetimeFigureOut">
              <a:rPr lang="en-US" smtClean="0"/>
              <a:t>11/20/2012</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B0267155-F989-4646-A6DC-EBD9B687AA19}" type="slidenum">
              <a:rPr lang="en-US" smtClean="0"/>
              <a:t>‹#›</a:t>
            </a:fld>
            <a:endParaRPr lang="en-US"/>
          </a:p>
        </p:txBody>
      </p:sp>
    </p:spTree>
    <p:extLst>
      <p:ext uri="{BB962C8B-B14F-4D97-AF65-F5344CB8AC3E}">
        <p14:creationId xmlns:p14="http://schemas.microsoft.com/office/powerpoint/2010/main" val="3880657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4DF0E3D3-5E3C-49B3-8A18-14BA67AC65E5}" type="datetimeFigureOut">
              <a:rPr lang="en-US" smtClean="0"/>
              <a:t>11/20/2012</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93DB26C0-9D3F-4E33-A449-121DBCB5802D}" type="slidenum">
              <a:rPr lang="en-US" smtClean="0"/>
              <a:t>‹#›</a:t>
            </a:fld>
            <a:endParaRPr lang="en-US"/>
          </a:p>
        </p:txBody>
      </p:sp>
    </p:spTree>
    <p:extLst>
      <p:ext uri="{BB962C8B-B14F-4D97-AF65-F5344CB8AC3E}">
        <p14:creationId xmlns:p14="http://schemas.microsoft.com/office/powerpoint/2010/main" val="10991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562" eaLnBrk="0" hangingPunct="0">
              <a:defRPr sz="1400" b="1">
                <a:solidFill>
                  <a:schemeClr val="tx1"/>
                </a:solidFill>
                <a:latin typeface="Verdana" pitchFamily="34" charset="0"/>
                <a:cs typeface="Arial" charset="0"/>
              </a:defRPr>
            </a:lvl1pPr>
            <a:lvl2pPr marL="766133" indent="-294667" defTabSz="926562" eaLnBrk="0" hangingPunct="0">
              <a:defRPr sz="1400" b="1">
                <a:solidFill>
                  <a:schemeClr val="tx1"/>
                </a:solidFill>
                <a:latin typeface="Verdana" pitchFamily="34" charset="0"/>
                <a:cs typeface="Arial" charset="0"/>
              </a:defRPr>
            </a:lvl2pPr>
            <a:lvl3pPr marL="1178665" indent="-235734" defTabSz="926562" eaLnBrk="0" hangingPunct="0">
              <a:defRPr sz="1400" b="1">
                <a:solidFill>
                  <a:schemeClr val="tx1"/>
                </a:solidFill>
                <a:latin typeface="Verdana" pitchFamily="34" charset="0"/>
                <a:cs typeface="Arial" charset="0"/>
              </a:defRPr>
            </a:lvl3pPr>
            <a:lvl4pPr marL="1650132" indent="-235734" defTabSz="926562" eaLnBrk="0" hangingPunct="0">
              <a:defRPr sz="1400" b="1">
                <a:solidFill>
                  <a:schemeClr val="tx1"/>
                </a:solidFill>
                <a:latin typeface="Verdana" pitchFamily="34" charset="0"/>
                <a:cs typeface="Arial" charset="0"/>
              </a:defRPr>
            </a:lvl4pPr>
            <a:lvl5pPr marL="2121598" indent="-235734" defTabSz="926562" eaLnBrk="0" hangingPunct="0">
              <a:defRPr sz="1400" b="1">
                <a:solidFill>
                  <a:schemeClr val="tx1"/>
                </a:solidFill>
                <a:latin typeface="Verdana" pitchFamily="34" charset="0"/>
                <a:cs typeface="Arial" charset="0"/>
              </a:defRPr>
            </a:lvl5pPr>
            <a:lvl6pPr marL="2593064" indent="-235734" algn="ctr" defTabSz="926562" eaLnBrk="0" fontAlgn="base" hangingPunct="0">
              <a:spcBef>
                <a:spcPct val="0"/>
              </a:spcBef>
              <a:spcAft>
                <a:spcPct val="0"/>
              </a:spcAft>
              <a:defRPr sz="1400" b="1">
                <a:solidFill>
                  <a:schemeClr val="tx1"/>
                </a:solidFill>
                <a:latin typeface="Verdana" pitchFamily="34" charset="0"/>
                <a:cs typeface="Arial" charset="0"/>
              </a:defRPr>
            </a:lvl6pPr>
            <a:lvl7pPr marL="3064531" indent="-235734" algn="ctr" defTabSz="926562" eaLnBrk="0" fontAlgn="base" hangingPunct="0">
              <a:spcBef>
                <a:spcPct val="0"/>
              </a:spcBef>
              <a:spcAft>
                <a:spcPct val="0"/>
              </a:spcAft>
              <a:defRPr sz="1400" b="1">
                <a:solidFill>
                  <a:schemeClr val="tx1"/>
                </a:solidFill>
                <a:latin typeface="Verdana" pitchFamily="34" charset="0"/>
                <a:cs typeface="Arial" charset="0"/>
              </a:defRPr>
            </a:lvl7pPr>
            <a:lvl8pPr marL="3535997" indent="-235734" algn="ctr" defTabSz="926562" eaLnBrk="0" fontAlgn="base" hangingPunct="0">
              <a:spcBef>
                <a:spcPct val="0"/>
              </a:spcBef>
              <a:spcAft>
                <a:spcPct val="0"/>
              </a:spcAft>
              <a:defRPr sz="1400" b="1">
                <a:solidFill>
                  <a:schemeClr val="tx1"/>
                </a:solidFill>
                <a:latin typeface="Verdana" pitchFamily="34" charset="0"/>
                <a:cs typeface="Arial" charset="0"/>
              </a:defRPr>
            </a:lvl8pPr>
            <a:lvl9pPr marL="4007464" indent="-235734" algn="ctr" defTabSz="926562" eaLnBrk="0" fontAlgn="base" hangingPunct="0">
              <a:spcBef>
                <a:spcPct val="0"/>
              </a:spcBef>
              <a:spcAft>
                <a:spcPct val="0"/>
              </a:spcAft>
              <a:defRPr sz="1400" b="1">
                <a:solidFill>
                  <a:schemeClr val="tx1"/>
                </a:solidFill>
                <a:latin typeface="Verdana" pitchFamily="34" charset="0"/>
                <a:cs typeface="Arial" charset="0"/>
              </a:defRPr>
            </a:lvl9pPr>
          </a:lstStyle>
          <a:p>
            <a:pPr eaLnBrk="1" hangingPunct="1"/>
            <a:fld id="{5D45B651-C030-4569-BE76-443CBE92586D}" type="slidenum">
              <a:rPr lang="en-US" sz="1200" b="0">
                <a:solidFill>
                  <a:prstClr val="black"/>
                </a:solidFill>
                <a:latin typeface="Arial" charset="0"/>
              </a:rPr>
              <a:pPr eaLnBrk="1" hangingPunct="1"/>
              <a:t>1</a:t>
            </a:fld>
            <a:endParaRPr lang="en-US" sz="1200" b="0">
              <a:solidFill>
                <a:prstClr val="black"/>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540FC-2265-4BF8-876E-13B26B795C97}" type="slidenum">
              <a:rPr lang="en-US"/>
              <a:pPr/>
              <a:t>11</a:t>
            </a:fld>
            <a:endParaRPr lang="en-US"/>
          </a:p>
        </p:txBody>
      </p:sp>
      <p:sp>
        <p:nvSpPr>
          <p:cNvPr id="1772546" name="Rectangle 2"/>
          <p:cNvSpPr>
            <a:spLocks noGrp="1" noRot="1" noChangeAspect="1" noChangeArrowheads="1" noTextEdit="1"/>
          </p:cNvSpPr>
          <p:nvPr>
            <p:ph type="sldImg"/>
          </p:nvPr>
        </p:nvSpPr>
        <p:spPr>
          <a:ln/>
        </p:spPr>
      </p:sp>
      <p:sp>
        <p:nvSpPr>
          <p:cNvPr id="1772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043F2-3CBB-4086-BF30-6814604D6329}" type="slidenum">
              <a:rPr lang="en-US"/>
              <a:pPr/>
              <a:t>12</a:t>
            </a:fld>
            <a:endParaRPr lang="en-US"/>
          </a:p>
        </p:txBody>
      </p:sp>
      <p:sp>
        <p:nvSpPr>
          <p:cNvPr id="1773570" name="Rectangle 2"/>
          <p:cNvSpPr>
            <a:spLocks noGrp="1" noRot="1" noChangeAspect="1" noChangeArrowheads="1" noTextEdit="1"/>
          </p:cNvSpPr>
          <p:nvPr>
            <p:ph type="sldImg"/>
          </p:nvPr>
        </p:nvSpPr>
        <p:spPr>
          <a:ln/>
        </p:spPr>
      </p:sp>
      <p:sp>
        <p:nvSpPr>
          <p:cNvPr id="1773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C4118E-CA35-4B47-BB61-91A5315690EC}" type="slidenum">
              <a:rPr lang="en-US"/>
              <a:pPr/>
              <a:t>13</a:t>
            </a:fld>
            <a:endParaRPr lang="en-US"/>
          </a:p>
        </p:txBody>
      </p:sp>
      <p:sp>
        <p:nvSpPr>
          <p:cNvPr id="1774594" name="Rectangle 2"/>
          <p:cNvSpPr>
            <a:spLocks noGrp="1" noRot="1" noChangeAspect="1" noChangeArrowheads="1" noTextEdit="1"/>
          </p:cNvSpPr>
          <p:nvPr>
            <p:ph type="sldImg"/>
          </p:nvPr>
        </p:nvSpPr>
        <p:spPr>
          <a:ln/>
        </p:spPr>
      </p:sp>
      <p:sp>
        <p:nvSpPr>
          <p:cNvPr id="1774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C40B5-2F5C-46B5-80B4-29D44BFD1071}" type="slidenum">
              <a:rPr lang="en-US"/>
              <a:pPr/>
              <a:t>14</a:t>
            </a:fld>
            <a:endParaRPr lang="en-US"/>
          </a:p>
        </p:txBody>
      </p:sp>
      <p:sp>
        <p:nvSpPr>
          <p:cNvPr id="1775618" name="Rectangle 2"/>
          <p:cNvSpPr>
            <a:spLocks noGrp="1" noRot="1" noChangeAspect="1" noChangeArrowheads="1" noTextEdit="1"/>
          </p:cNvSpPr>
          <p:nvPr>
            <p:ph type="sldImg"/>
          </p:nvPr>
        </p:nvSpPr>
        <p:spPr>
          <a:ln/>
        </p:spPr>
      </p:sp>
      <p:sp>
        <p:nvSpPr>
          <p:cNvPr id="1775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1FA33-202A-4D7A-A52D-F054A1C35DD9}" type="slidenum">
              <a:rPr lang="en-US"/>
              <a:pPr/>
              <a:t>15</a:t>
            </a:fld>
            <a:endParaRPr lang="en-US"/>
          </a:p>
        </p:txBody>
      </p:sp>
      <p:sp>
        <p:nvSpPr>
          <p:cNvPr id="1776642" name="Rectangle 2"/>
          <p:cNvSpPr>
            <a:spLocks noGrp="1" noRot="1" noChangeAspect="1" noChangeArrowheads="1" noTextEdit="1"/>
          </p:cNvSpPr>
          <p:nvPr>
            <p:ph type="sldImg"/>
          </p:nvPr>
        </p:nvSpPr>
        <p:spPr>
          <a:ln/>
        </p:spPr>
      </p:sp>
      <p:sp>
        <p:nvSpPr>
          <p:cNvPr id="1776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223752-39C8-4026-96A9-8AC51A3109F3}" type="slidenum">
              <a:rPr lang="en-US"/>
              <a:pPr/>
              <a:t>16</a:t>
            </a:fld>
            <a:endParaRPr lang="en-US"/>
          </a:p>
        </p:txBody>
      </p:sp>
      <p:sp>
        <p:nvSpPr>
          <p:cNvPr id="1777666" name="Rectangle 2"/>
          <p:cNvSpPr>
            <a:spLocks noGrp="1" noRot="1" noChangeAspect="1" noChangeArrowheads="1" noTextEdit="1"/>
          </p:cNvSpPr>
          <p:nvPr>
            <p:ph type="sldImg"/>
          </p:nvPr>
        </p:nvSpPr>
        <p:spPr>
          <a:ln/>
        </p:spPr>
      </p:sp>
      <p:sp>
        <p:nvSpPr>
          <p:cNvPr id="1777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7422B-2615-4C2E-9084-448904762A2A}" type="slidenum">
              <a:rPr lang="en-US"/>
              <a:pPr/>
              <a:t>17</a:t>
            </a:fld>
            <a:endParaRPr lang="en-US"/>
          </a:p>
        </p:txBody>
      </p:sp>
      <p:sp>
        <p:nvSpPr>
          <p:cNvPr id="1778690" name="Rectangle 2"/>
          <p:cNvSpPr>
            <a:spLocks noGrp="1" noRot="1" noChangeAspect="1" noChangeArrowheads="1" noTextEdit="1"/>
          </p:cNvSpPr>
          <p:nvPr>
            <p:ph type="sldImg"/>
          </p:nvPr>
        </p:nvSpPr>
        <p:spPr>
          <a:ln/>
        </p:spPr>
      </p:sp>
      <p:sp>
        <p:nvSpPr>
          <p:cNvPr id="1778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F31BC8-5CE2-4EEF-87D0-A1DC75A649BC}" type="slidenum">
              <a:rPr lang="en-US"/>
              <a:pPr/>
              <a:t>18</a:t>
            </a:fld>
            <a:endParaRPr lang="en-US"/>
          </a:p>
        </p:txBody>
      </p:sp>
      <p:sp>
        <p:nvSpPr>
          <p:cNvPr id="1779714" name="Rectangle 2"/>
          <p:cNvSpPr>
            <a:spLocks noGrp="1" noRot="1" noChangeAspect="1" noChangeArrowheads="1" noTextEdit="1"/>
          </p:cNvSpPr>
          <p:nvPr>
            <p:ph type="sldImg"/>
          </p:nvPr>
        </p:nvSpPr>
        <p:spPr>
          <a:ln/>
        </p:spPr>
      </p:sp>
      <p:sp>
        <p:nvSpPr>
          <p:cNvPr id="1779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BCE6A-C0EE-4B94-BD9D-457809FC47B3}" type="slidenum">
              <a:rPr lang="en-US"/>
              <a:pPr/>
              <a:t>19</a:t>
            </a:fld>
            <a:endParaRPr lang="en-US"/>
          </a:p>
        </p:txBody>
      </p:sp>
      <p:sp>
        <p:nvSpPr>
          <p:cNvPr id="1780738" name="Rectangle 2"/>
          <p:cNvSpPr>
            <a:spLocks noGrp="1" noRot="1" noChangeAspect="1" noChangeArrowheads="1" noTextEdit="1"/>
          </p:cNvSpPr>
          <p:nvPr>
            <p:ph type="sldImg"/>
          </p:nvPr>
        </p:nvSpPr>
        <p:spPr>
          <a:ln/>
        </p:spPr>
      </p:sp>
      <p:sp>
        <p:nvSpPr>
          <p:cNvPr id="178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606345-D02C-4692-8B46-096D5E340AB1}" type="slidenum">
              <a:rPr lang="en-US"/>
              <a:pPr/>
              <a:t>20</a:t>
            </a:fld>
            <a:endParaRPr lang="en-US"/>
          </a:p>
        </p:txBody>
      </p:sp>
      <p:sp>
        <p:nvSpPr>
          <p:cNvPr id="1781762" name="Rectangle 2"/>
          <p:cNvSpPr>
            <a:spLocks noGrp="1" noRot="1" noChangeAspect="1" noChangeArrowheads="1" noTextEdit="1"/>
          </p:cNvSpPr>
          <p:nvPr>
            <p:ph type="sldImg"/>
          </p:nvPr>
        </p:nvSpPr>
        <p:spPr>
          <a:ln/>
        </p:spPr>
      </p:sp>
      <p:sp>
        <p:nvSpPr>
          <p:cNvPr id="1781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C96F7-CC5D-4CDC-B4EE-8BA744B418C9}" type="slidenum">
              <a:rPr lang="en-US"/>
              <a:pPr/>
              <a:t>2</a:t>
            </a:fld>
            <a:endParaRPr lang="en-US"/>
          </a:p>
        </p:txBody>
      </p:sp>
      <p:sp>
        <p:nvSpPr>
          <p:cNvPr id="1743874" name="Rectangle 2"/>
          <p:cNvSpPr>
            <a:spLocks noGrp="1" noRot="1" noChangeAspect="1" noChangeArrowheads="1" noTextEdit="1"/>
          </p:cNvSpPr>
          <p:nvPr>
            <p:ph type="sldImg"/>
          </p:nvPr>
        </p:nvSpPr>
        <p:spPr>
          <a:ln/>
        </p:spPr>
      </p:sp>
      <p:sp>
        <p:nvSpPr>
          <p:cNvPr id="1743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1BCE6A-C0EE-4B94-BD9D-457809FC47B3}" type="slidenum">
              <a:rPr lang="en-US">
                <a:solidFill>
                  <a:prstClr val="black"/>
                </a:solidFill>
              </a:rPr>
              <a:pPr/>
              <a:t>21</a:t>
            </a:fld>
            <a:endParaRPr lang="en-US">
              <a:solidFill>
                <a:prstClr val="black"/>
              </a:solidFill>
            </a:endParaRPr>
          </a:p>
        </p:txBody>
      </p:sp>
      <p:sp>
        <p:nvSpPr>
          <p:cNvPr id="1780738" name="Rectangle 2"/>
          <p:cNvSpPr>
            <a:spLocks noGrp="1" noRot="1" noChangeAspect="1" noChangeArrowheads="1" noTextEdit="1"/>
          </p:cNvSpPr>
          <p:nvPr>
            <p:ph type="sldImg"/>
          </p:nvPr>
        </p:nvSpPr>
        <p:spPr>
          <a:ln/>
        </p:spPr>
      </p:sp>
      <p:sp>
        <p:nvSpPr>
          <p:cNvPr id="1780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E049AD-E679-4696-831C-CB28A6044472}" type="slidenum">
              <a:rPr lang="en-US"/>
              <a:pPr/>
              <a:t>22</a:t>
            </a:fld>
            <a:endParaRPr lang="en-US"/>
          </a:p>
        </p:txBody>
      </p:sp>
      <p:sp>
        <p:nvSpPr>
          <p:cNvPr id="1782786" name="Rectangle 2"/>
          <p:cNvSpPr>
            <a:spLocks noGrp="1" noRot="1" noChangeAspect="1" noChangeArrowheads="1" noTextEdit="1"/>
          </p:cNvSpPr>
          <p:nvPr>
            <p:ph type="sldImg"/>
          </p:nvPr>
        </p:nvSpPr>
        <p:spPr>
          <a:ln/>
        </p:spPr>
      </p:sp>
      <p:sp>
        <p:nvSpPr>
          <p:cNvPr id="1782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CC01D-EE08-42EE-BB3A-94DEA912A876}" type="slidenum">
              <a:rPr lang="en-US"/>
              <a:pPr/>
              <a:t>27</a:t>
            </a:fld>
            <a:endParaRPr lang="en-US"/>
          </a:p>
        </p:txBody>
      </p:sp>
      <p:sp>
        <p:nvSpPr>
          <p:cNvPr id="1821698" name="Rectangle 2"/>
          <p:cNvSpPr>
            <a:spLocks noGrp="1" noRot="1" noChangeAspect="1" noChangeArrowheads="1" noTextEdit="1"/>
          </p:cNvSpPr>
          <p:nvPr>
            <p:ph type="sldImg"/>
          </p:nvPr>
        </p:nvSpPr>
        <p:spPr>
          <a:xfrm>
            <a:off x="1196975" y="701675"/>
            <a:ext cx="4683125" cy="3511550"/>
          </a:xfrm>
          <a:ln/>
        </p:spPr>
      </p:sp>
      <p:sp>
        <p:nvSpPr>
          <p:cNvPr id="1821699"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28</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29</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30</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31</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32</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33</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34</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Arial" charset="0"/>
              </a:defRPr>
            </a:lvl1pPr>
            <a:lvl2pPr marL="763233" indent="-293551">
              <a:defRPr sz="2100">
                <a:solidFill>
                  <a:schemeClr val="tx1"/>
                </a:solidFill>
                <a:latin typeface="Arial" charset="0"/>
              </a:defRPr>
            </a:lvl2pPr>
            <a:lvl3pPr marL="1174204" indent="-234841">
              <a:defRPr sz="2100">
                <a:solidFill>
                  <a:schemeClr val="tx1"/>
                </a:solidFill>
                <a:latin typeface="Arial" charset="0"/>
              </a:defRPr>
            </a:lvl3pPr>
            <a:lvl4pPr marL="1643885" indent="-234841">
              <a:defRPr sz="2100">
                <a:solidFill>
                  <a:schemeClr val="tx1"/>
                </a:solidFill>
                <a:latin typeface="Arial" charset="0"/>
              </a:defRPr>
            </a:lvl4pPr>
            <a:lvl5pPr marL="2113567" indent="-234841">
              <a:defRPr sz="2100">
                <a:solidFill>
                  <a:schemeClr val="tx1"/>
                </a:solidFill>
                <a:latin typeface="Arial" charset="0"/>
              </a:defRPr>
            </a:lvl5pPr>
            <a:lvl6pPr marL="2583249" indent="-234841" eaLnBrk="0" fontAlgn="base" hangingPunct="0">
              <a:spcBef>
                <a:spcPct val="0"/>
              </a:spcBef>
              <a:spcAft>
                <a:spcPct val="0"/>
              </a:spcAft>
              <a:defRPr sz="2100">
                <a:solidFill>
                  <a:schemeClr val="tx1"/>
                </a:solidFill>
                <a:latin typeface="Arial" charset="0"/>
              </a:defRPr>
            </a:lvl6pPr>
            <a:lvl7pPr marL="3052930" indent="-234841" eaLnBrk="0" fontAlgn="base" hangingPunct="0">
              <a:spcBef>
                <a:spcPct val="0"/>
              </a:spcBef>
              <a:spcAft>
                <a:spcPct val="0"/>
              </a:spcAft>
              <a:defRPr sz="2100">
                <a:solidFill>
                  <a:schemeClr val="tx1"/>
                </a:solidFill>
                <a:latin typeface="Arial" charset="0"/>
              </a:defRPr>
            </a:lvl7pPr>
            <a:lvl8pPr marL="3522612" indent="-234841" eaLnBrk="0" fontAlgn="base" hangingPunct="0">
              <a:spcBef>
                <a:spcPct val="0"/>
              </a:spcBef>
              <a:spcAft>
                <a:spcPct val="0"/>
              </a:spcAft>
              <a:defRPr sz="2100">
                <a:solidFill>
                  <a:schemeClr val="tx1"/>
                </a:solidFill>
                <a:latin typeface="Arial" charset="0"/>
              </a:defRPr>
            </a:lvl8pPr>
            <a:lvl9pPr marL="3992293" indent="-234841" eaLnBrk="0" fontAlgn="base" hangingPunct="0">
              <a:spcBef>
                <a:spcPct val="0"/>
              </a:spcBef>
              <a:spcAft>
                <a:spcPct val="0"/>
              </a:spcAft>
              <a:defRPr sz="2100">
                <a:solidFill>
                  <a:schemeClr val="tx1"/>
                </a:solidFill>
                <a:latin typeface="Arial" charset="0"/>
              </a:defRPr>
            </a:lvl9pPr>
          </a:lstStyle>
          <a:p>
            <a:fld id="{3262EECA-514E-4429-89BE-9507C75199A5}" type="slidenum">
              <a:rPr lang="en-US" sz="1200">
                <a:solidFill>
                  <a:prstClr val="black"/>
                </a:solidFill>
              </a:rPr>
              <a:pPr/>
              <a:t>3</a:t>
            </a:fld>
            <a:endParaRPr lang="en-US" sz="120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35</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36</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37</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38</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39</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40</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41</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42</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43</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B5B95-66E3-4022-9A98-B92A1D32D49A}" type="slidenum">
              <a:rPr lang="en-US"/>
              <a:pPr/>
              <a:t>44</a:t>
            </a:fld>
            <a:endParaRPr lang="en-US"/>
          </a:p>
        </p:txBody>
      </p:sp>
      <p:sp>
        <p:nvSpPr>
          <p:cNvPr id="1832962" name="Rectangle 2"/>
          <p:cNvSpPr>
            <a:spLocks noGrp="1" noRot="1" noChangeAspect="1" noChangeArrowheads="1" noTextEdit="1"/>
          </p:cNvSpPr>
          <p:nvPr>
            <p:ph type="sldImg"/>
          </p:nvPr>
        </p:nvSpPr>
        <p:spPr>
          <a:xfrm>
            <a:off x="1196975" y="701675"/>
            <a:ext cx="4683125" cy="3511550"/>
          </a:xfrm>
          <a:ln/>
        </p:spPr>
      </p:sp>
      <p:sp>
        <p:nvSpPr>
          <p:cNvPr id="1832963" name="Rectangle 3"/>
          <p:cNvSpPr>
            <a:spLocks noGrp="1" noChangeArrowheads="1"/>
          </p:cNvSpPr>
          <p:nvPr>
            <p:ph type="body" idx="1"/>
          </p:nvPr>
        </p:nvSpPr>
        <p:spPr>
          <a:xfrm>
            <a:off x="707872" y="4447543"/>
            <a:ext cx="5661332" cy="4213548"/>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70EA8-506C-462C-8074-A72FA04D04AA}" type="slidenum">
              <a:rPr lang="en-US"/>
              <a:pPr/>
              <a:t>4</a:t>
            </a:fld>
            <a:endParaRPr lang="en-US"/>
          </a:p>
        </p:txBody>
      </p:sp>
      <p:sp>
        <p:nvSpPr>
          <p:cNvPr id="1815554" name="Rectangle 2"/>
          <p:cNvSpPr>
            <a:spLocks noGrp="1" noRot="1" noChangeAspect="1" noChangeArrowheads="1" noTextEdit="1"/>
          </p:cNvSpPr>
          <p:nvPr>
            <p:ph type="sldImg"/>
          </p:nvPr>
        </p:nvSpPr>
        <p:spPr>
          <a:ln/>
        </p:spPr>
      </p:sp>
      <p:sp>
        <p:nvSpPr>
          <p:cNvPr id="1815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Arial" charset="0"/>
              </a:defRPr>
            </a:lvl1pPr>
            <a:lvl2pPr marL="763233" indent="-293551">
              <a:defRPr sz="2100">
                <a:solidFill>
                  <a:schemeClr val="tx1"/>
                </a:solidFill>
                <a:latin typeface="Arial" charset="0"/>
              </a:defRPr>
            </a:lvl2pPr>
            <a:lvl3pPr marL="1174204" indent="-234841">
              <a:defRPr sz="2100">
                <a:solidFill>
                  <a:schemeClr val="tx1"/>
                </a:solidFill>
                <a:latin typeface="Arial" charset="0"/>
              </a:defRPr>
            </a:lvl3pPr>
            <a:lvl4pPr marL="1643885" indent="-234841">
              <a:defRPr sz="2100">
                <a:solidFill>
                  <a:schemeClr val="tx1"/>
                </a:solidFill>
                <a:latin typeface="Arial" charset="0"/>
              </a:defRPr>
            </a:lvl4pPr>
            <a:lvl5pPr marL="2113567" indent="-234841">
              <a:defRPr sz="2100">
                <a:solidFill>
                  <a:schemeClr val="tx1"/>
                </a:solidFill>
                <a:latin typeface="Arial" charset="0"/>
              </a:defRPr>
            </a:lvl5pPr>
            <a:lvl6pPr marL="2583249" indent="-234841" eaLnBrk="0" fontAlgn="base" hangingPunct="0">
              <a:spcBef>
                <a:spcPct val="0"/>
              </a:spcBef>
              <a:spcAft>
                <a:spcPct val="0"/>
              </a:spcAft>
              <a:defRPr sz="2100">
                <a:solidFill>
                  <a:schemeClr val="tx1"/>
                </a:solidFill>
                <a:latin typeface="Arial" charset="0"/>
              </a:defRPr>
            </a:lvl6pPr>
            <a:lvl7pPr marL="3052930" indent="-234841" eaLnBrk="0" fontAlgn="base" hangingPunct="0">
              <a:spcBef>
                <a:spcPct val="0"/>
              </a:spcBef>
              <a:spcAft>
                <a:spcPct val="0"/>
              </a:spcAft>
              <a:defRPr sz="2100">
                <a:solidFill>
                  <a:schemeClr val="tx1"/>
                </a:solidFill>
                <a:latin typeface="Arial" charset="0"/>
              </a:defRPr>
            </a:lvl7pPr>
            <a:lvl8pPr marL="3522612" indent="-234841" eaLnBrk="0" fontAlgn="base" hangingPunct="0">
              <a:spcBef>
                <a:spcPct val="0"/>
              </a:spcBef>
              <a:spcAft>
                <a:spcPct val="0"/>
              </a:spcAft>
              <a:defRPr sz="2100">
                <a:solidFill>
                  <a:schemeClr val="tx1"/>
                </a:solidFill>
                <a:latin typeface="Arial" charset="0"/>
              </a:defRPr>
            </a:lvl8pPr>
            <a:lvl9pPr marL="3992293" indent="-234841" eaLnBrk="0" fontAlgn="base" hangingPunct="0">
              <a:spcBef>
                <a:spcPct val="0"/>
              </a:spcBef>
              <a:spcAft>
                <a:spcPct val="0"/>
              </a:spcAft>
              <a:defRPr sz="2100">
                <a:solidFill>
                  <a:schemeClr val="tx1"/>
                </a:solidFill>
                <a:latin typeface="Arial" charset="0"/>
              </a:defRPr>
            </a:lvl9pPr>
          </a:lstStyle>
          <a:p>
            <a:fld id="{B5FC4B8D-B877-479B-9CB2-0C2E5DF743E7}" type="slidenum">
              <a:rPr lang="en-US" sz="1200">
                <a:solidFill>
                  <a:prstClr val="black"/>
                </a:solidFill>
              </a:rPr>
              <a:pPr/>
              <a:t>45</a:t>
            </a:fld>
            <a:endParaRPr lang="en-US" sz="12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Arial" charset="0"/>
              </a:defRPr>
            </a:lvl1pPr>
            <a:lvl2pPr marL="763233" indent="-293551">
              <a:defRPr sz="2100">
                <a:solidFill>
                  <a:schemeClr val="tx1"/>
                </a:solidFill>
                <a:latin typeface="Arial" charset="0"/>
              </a:defRPr>
            </a:lvl2pPr>
            <a:lvl3pPr marL="1174204" indent="-234841">
              <a:defRPr sz="2100">
                <a:solidFill>
                  <a:schemeClr val="tx1"/>
                </a:solidFill>
                <a:latin typeface="Arial" charset="0"/>
              </a:defRPr>
            </a:lvl3pPr>
            <a:lvl4pPr marL="1643885" indent="-234841">
              <a:defRPr sz="2100">
                <a:solidFill>
                  <a:schemeClr val="tx1"/>
                </a:solidFill>
                <a:latin typeface="Arial" charset="0"/>
              </a:defRPr>
            </a:lvl4pPr>
            <a:lvl5pPr marL="2113567" indent="-234841">
              <a:defRPr sz="2100">
                <a:solidFill>
                  <a:schemeClr val="tx1"/>
                </a:solidFill>
                <a:latin typeface="Arial" charset="0"/>
              </a:defRPr>
            </a:lvl5pPr>
            <a:lvl6pPr marL="2583249" indent="-234841" eaLnBrk="0" fontAlgn="base" hangingPunct="0">
              <a:spcBef>
                <a:spcPct val="0"/>
              </a:spcBef>
              <a:spcAft>
                <a:spcPct val="0"/>
              </a:spcAft>
              <a:defRPr sz="2100">
                <a:solidFill>
                  <a:schemeClr val="tx1"/>
                </a:solidFill>
                <a:latin typeface="Arial" charset="0"/>
              </a:defRPr>
            </a:lvl6pPr>
            <a:lvl7pPr marL="3052930" indent="-234841" eaLnBrk="0" fontAlgn="base" hangingPunct="0">
              <a:spcBef>
                <a:spcPct val="0"/>
              </a:spcBef>
              <a:spcAft>
                <a:spcPct val="0"/>
              </a:spcAft>
              <a:defRPr sz="2100">
                <a:solidFill>
                  <a:schemeClr val="tx1"/>
                </a:solidFill>
                <a:latin typeface="Arial" charset="0"/>
              </a:defRPr>
            </a:lvl7pPr>
            <a:lvl8pPr marL="3522612" indent="-234841" eaLnBrk="0" fontAlgn="base" hangingPunct="0">
              <a:spcBef>
                <a:spcPct val="0"/>
              </a:spcBef>
              <a:spcAft>
                <a:spcPct val="0"/>
              </a:spcAft>
              <a:defRPr sz="2100">
                <a:solidFill>
                  <a:schemeClr val="tx1"/>
                </a:solidFill>
                <a:latin typeface="Arial" charset="0"/>
              </a:defRPr>
            </a:lvl8pPr>
            <a:lvl9pPr marL="3992293" indent="-234841" eaLnBrk="0" fontAlgn="base" hangingPunct="0">
              <a:spcBef>
                <a:spcPct val="0"/>
              </a:spcBef>
              <a:spcAft>
                <a:spcPct val="0"/>
              </a:spcAft>
              <a:defRPr sz="2100">
                <a:solidFill>
                  <a:schemeClr val="tx1"/>
                </a:solidFill>
                <a:latin typeface="Arial" charset="0"/>
              </a:defRPr>
            </a:lvl9pPr>
          </a:lstStyle>
          <a:p>
            <a:fld id="{50B5F168-941A-45F2-9A57-799326749ECE}" type="slidenum">
              <a:rPr lang="en-US" sz="1200">
                <a:solidFill>
                  <a:prstClr val="black"/>
                </a:solidFill>
              </a:rPr>
              <a:pPr/>
              <a:t>46</a:t>
            </a:fld>
            <a:endParaRPr 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Arial" charset="0"/>
              </a:defRPr>
            </a:lvl1pPr>
            <a:lvl2pPr marL="763233" indent="-293551">
              <a:defRPr sz="2100">
                <a:solidFill>
                  <a:schemeClr val="tx1"/>
                </a:solidFill>
                <a:latin typeface="Arial" charset="0"/>
              </a:defRPr>
            </a:lvl2pPr>
            <a:lvl3pPr marL="1174204" indent="-234841">
              <a:defRPr sz="2100">
                <a:solidFill>
                  <a:schemeClr val="tx1"/>
                </a:solidFill>
                <a:latin typeface="Arial" charset="0"/>
              </a:defRPr>
            </a:lvl3pPr>
            <a:lvl4pPr marL="1643885" indent="-234841">
              <a:defRPr sz="2100">
                <a:solidFill>
                  <a:schemeClr val="tx1"/>
                </a:solidFill>
                <a:latin typeface="Arial" charset="0"/>
              </a:defRPr>
            </a:lvl4pPr>
            <a:lvl5pPr marL="2113567" indent="-234841">
              <a:defRPr sz="2100">
                <a:solidFill>
                  <a:schemeClr val="tx1"/>
                </a:solidFill>
                <a:latin typeface="Arial" charset="0"/>
              </a:defRPr>
            </a:lvl5pPr>
            <a:lvl6pPr marL="2583249" indent="-234841" eaLnBrk="0" fontAlgn="base" hangingPunct="0">
              <a:spcBef>
                <a:spcPct val="0"/>
              </a:spcBef>
              <a:spcAft>
                <a:spcPct val="0"/>
              </a:spcAft>
              <a:defRPr sz="2100">
                <a:solidFill>
                  <a:schemeClr val="tx1"/>
                </a:solidFill>
                <a:latin typeface="Arial" charset="0"/>
              </a:defRPr>
            </a:lvl6pPr>
            <a:lvl7pPr marL="3052930" indent="-234841" eaLnBrk="0" fontAlgn="base" hangingPunct="0">
              <a:spcBef>
                <a:spcPct val="0"/>
              </a:spcBef>
              <a:spcAft>
                <a:spcPct val="0"/>
              </a:spcAft>
              <a:defRPr sz="2100">
                <a:solidFill>
                  <a:schemeClr val="tx1"/>
                </a:solidFill>
                <a:latin typeface="Arial" charset="0"/>
              </a:defRPr>
            </a:lvl7pPr>
            <a:lvl8pPr marL="3522612" indent="-234841" eaLnBrk="0" fontAlgn="base" hangingPunct="0">
              <a:spcBef>
                <a:spcPct val="0"/>
              </a:spcBef>
              <a:spcAft>
                <a:spcPct val="0"/>
              </a:spcAft>
              <a:defRPr sz="2100">
                <a:solidFill>
                  <a:schemeClr val="tx1"/>
                </a:solidFill>
                <a:latin typeface="Arial" charset="0"/>
              </a:defRPr>
            </a:lvl8pPr>
            <a:lvl9pPr marL="3992293" indent="-234841" eaLnBrk="0" fontAlgn="base" hangingPunct="0">
              <a:spcBef>
                <a:spcPct val="0"/>
              </a:spcBef>
              <a:spcAft>
                <a:spcPct val="0"/>
              </a:spcAft>
              <a:defRPr sz="2100">
                <a:solidFill>
                  <a:schemeClr val="tx1"/>
                </a:solidFill>
                <a:latin typeface="Arial" charset="0"/>
              </a:defRPr>
            </a:lvl9pPr>
          </a:lstStyle>
          <a:p>
            <a:fld id="{983ED95B-1DBF-4831-949C-E8FE24BEFEA3}" type="slidenum">
              <a:rPr lang="en-US" sz="1200">
                <a:solidFill>
                  <a:prstClr val="black"/>
                </a:solidFill>
              </a:rPr>
              <a:pPr/>
              <a:t>47</a:t>
            </a:fld>
            <a:endParaRPr 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B6AA53-E288-48C6-BEC6-F39F618883F7}" type="slidenum">
              <a:rPr lang="en-US"/>
              <a:pPr/>
              <a:t>6</a:t>
            </a:fld>
            <a:endParaRPr lang="en-US"/>
          </a:p>
        </p:txBody>
      </p:sp>
      <p:sp>
        <p:nvSpPr>
          <p:cNvPr id="1767426" name="Rectangle 2"/>
          <p:cNvSpPr>
            <a:spLocks noGrp="1" noRot="1" noChangeAspect="1" noChangeArrowheads="1" noTextEdit="1"/>
          </p:cNvSpPr>
          <p:nvPr>
            <p:ph type="sldImg"/>
          </p:nvPr>
        </p:nvSpPr>
        <p:spPr>
          <a:ln/>
        </p:spPr>
      </p:sp>
      <p:sp>
        <p:nvSpPr>
          <p:cNvPr id="1767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AB139B-8248-4124-9EE0-1A22C69BE78A}" type="slidenum">
              <a:rPr lang="en-US"/>
              <a:pPr/>
              <a:t>7</a:t>
            </a:fld>
            <a:endParaRPr lang="en-US"/>
          </a:p>
        </p:txBody>
      </p:sp>
      <p:sp>
        <p:nvSpPr>
          <p:cNvPr id="1768450" name="Rectangle 2"/>
          <p:cNvSpPr>
            <a:spLocks noGrp="1" noRot="1" noChangeAspect="1" noChangeArrowheads="1" noTextEdit="1"/>
          </p:cNvSpPr>
          <p:nvPr>
            <p:ph type="sldImg"/>
          </p:nvPr>
        </p:nvSpPr>
        <p:spPr>
          <a:ln/>
        </p:spPr>
      </p:sp>
      <p:sp>
        <p:nvSpPr>
          <p:cNvPr id="1768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B79048-080C-4E0A-B30E-E3D479FC8131}" type="slidenum">
              <a:rPr lang="en-US"/>
              <a:pPr/>
              <a:t>8</a:t>
            </a:fld>
            <a:endParaRPr lang="en-US"/>
          </a:p>
        </p:txBody>
      </p:sp>
      <p:sp>
        <p:nvSpPr>
          <p:cNvPr id="1769474" name="Rectangle 2"/>
          <p:cNvSpPr>
            <a:spLocks noGrp="1" noRot="1" noChangeAspect="1" noChangeArrowheads="1" noTextEdit="1"/>
          </p:cNvSpPr>
          <p:nvPr>
            <p:ph type="sldImg"/>
          </p:nvPr>
        </p:nvSpPr>
        <p:spPr>
          <a:ln/>
        </p:spPr>
      </p:sp>
      <p:sp>
        <p:nvSpPr>
          <p:cNvPr id="1769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7C95DC-F782-4E24-B285-F6BD486FD9D1}" type="slidenum">
              <a:rPr lang="en-US"/>
              <a:pPr/>
              <a:t>9</a:t>
            </a:fld>
            <a:endParaRPr lang="en-US"/>
          </a:p>
        </p:txBody>
      </p:sp>
      <p:sp>
        <p:nvSpPr>
          <p:cNvPr id="1770498" name="Rectangle 2"/>
          <p:cNvSpPr>
            <a:spLocks noGrp="1" noRot="1" noChangeAspect="1" noChangeArrowheads="1" noTextEdit="1"/>
          </p:cNvSpPr>
          <p:nvPr>
            <p:ph type="sldImg"/>
          </p:nvPr>
        </p:nvSpPr>
        <p:spPr>
          <a:ln/>
        </p:spPr>
      </p:sp>
      <p:sp>
        <p:nvSpPr>
          <p:cNvPr id="1770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FB775-4614-48A0-8043-C02829B0C5F7}" type="slidenum">
              <a:rPr lang="en-US"/>
              <a:pPr/>
              <a:t>10</a:t>
            </a:fld>
            <a:endParaRPr lang="en-US"/>
          </a:p>
        </p:txBody>
      </p:sp>
      <p:sp>
        <p:nvSpPr>
          <p:cNvPr id="1771522" name="Rectangle 2"/>
          <p:cNvSpPr>
            <a:spLocks noGrp="1" noRot="1" noChangeAspect="1" noChangeArrowheads="1" noTextEdit="1"/>
          </p:cNvSpPr>
          <p:nvPr>
            <p:ph type="sldImg"/>
          </p:nvPr>
        </p:nvSpPr>
        <p:spPr>
          <a:ln/>
        </p:spPr>
      </p:sp>
      <p:sp>
        <p:nvSpPr>
          <p:cNvPr id="177152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1.jpeg"/><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xml"/><Relationship Id="rId7" Type="http://schemas.openxmlformats.org/officeDocument/2006/relationships/image" Target="../media/image1.jpeg"/><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2.xml"/><Relationship Id="rId7" Type="http://schemas.openxmlformats.org/officeDocument/2006/relationships/oleObject" Target="../embeddings/oleObject4.bin"/><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 Id="rId9"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xml"/><Relationship Id="rId7" Type="http://schemas.openxmlformats.org/officeDocument/2006/relationships/oleObject" Target="../embeddings/oleObject5.bin"/><Relationship Id="rId2" Type="http://schemas.openxmlformats.org/officeDocument/2006/relationships/tags" Target="../tags/tag15.xml"/><Relationship Id="rId1" Type="http://schemas.openxmlformats.org/officeDocument/2006/relationships/vmlDrawing" Target="../drawings/vmlDrawing5.v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0.xml"/><Relationship Id="rId7" Type="http://schemas.openxmlformats.org/officeDocument/2006/relationships/oleObject" Target="../embeddings/oleObject6.bin"/><Relationship Id="rId2" Type="http://schemas.openxmlformats.org/officeDocument/2006/relationships/tags" Target="../tags/tag19.xml"/><Relationship Id="rId1" Type="http://schemas.openxmlformats.org/officeDocument/2006/relationships/vmlDrawing" Target="../drawings/vmlDrawing6.v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228600" y="1828800"/>
            <a:ext cx="8915400" cy="1981200"/>
          </a:xfrm>
          <a:prstGeom prst="rect">
            <a:avLst/>
          </a:prstGeom>
          <a:solidFill>
            <a:srgbClr val="A5002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fontAlgn="base">
              <a:spcBef>
                <a:spcPct val="0"/>
              </a:spcBef>
              <a:spcAft>
                <a:spcPct val="0"/>
              </a:spcAft>
            </a:pPr>
            <a:endParaRPr lang="en-US" sz="1400" b="1">
              <a:solidFill>
                <a:srgbClr val="000000"/>
              </a:solidFill>
            </a:endParaRPr>
          </a:p>
        </p:txBody>
      </p:sp>
      <p:sp>
        <p:nvSpPr>
          <p:cNvPr id="5" name="Rectangle 7"/>
          <p:cNvSpPr>
            <a:spLocks noChangeArrowheads="1"/>
          </p:cNvSpPr>
          <p:nvPr/>
        </p:nvSpPr>
        <p:spPr bwMode="auto">
          <a:xfrm>
            <a:off x="0" y="1828800"/>
            <a:ext cx="304800" cy="1981200"/>
          </a:xfrm>
          <a:prstGeom prst="rect">
            <a:avLst/>
          </a:prstGeom>
          <a:solidFill>
            <a:srgbClr val="FF993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fontAlgn="base">
              <a:spcBef>
                <a:spcPct val="0"/>
              </a:spcBef>
              <a:spcAft>
                <a:spcPct val="0"/>
              </a:spcAft>
            </a:pPr>
            <a:endParaRPr lang="en-US" sz="1400" b="1">
              <a:solidFill>
                <a:srgbClr val="000000"/>
              </a:solidFill>
            </a:endParaRPr>
          </a:p>
        </p:txBody>
      </p:sp>
      <p:sp>
        <p:nvSpPr>
          <p:cNvPr id="5123" name="Rectangle 3"/>
          <p:cNvSpPr>
            <a:spLocks noGrp="1" noChangeArrowheads="1"/>
          </p:cNvSpPr>
          <p:nvPr>
            <p:ph type="subTitle" idx="1"/>
          </p:nvPr>
        </p:nvSpPr>
        <p:spPr>
          <a:xfrm>
            <a:off x="533400" y="4038600"/>
            <a:ext cx="5410200" cy="609600"/>
          </a:xfrm>
        </p:spPr>
        <p:txBody>
          <a:bodyPr/>
          <a:lstStyle>
            <a:lvl1pPr marL="0" indent="0">
              <a:buFontTx/>
              <a:buNone/>
              <a:defRPr sz="1800">
                <a:solidFill>
                  <a:schemeClr val="accent2"/>
                </a:solidFill>
              </a:defRPr>
            </a:lvl1pPr>
          </a:lstStyle>
          <a:p>
            <a:r>
              <a:rPr lang="en-US"/>
              <a:t>Click to edit Master subtitle style</a:t>
            </a:r>
          </a:p>
        </p:txBody>
      </p:sp>
      <p:sp>
        <p:nvSpPr>
          <p:cNvPr id="5126" name="Rectangle 6"/>
          <p:cNvSpPr>
            <a:spLocks noGrp="1" noChangeArrowheads="1"/>
          </p:cNvSpPr>
          <p:nvPr>
            <p:ph type="ctrTitle"/>
          </p:nvPr>
        </p:nvSpPr>
        <p:spPr>
          <a:xfrm>
            <a:off x="533400" y="2057400"/>
            <a:ext cx="8229600" cy="1524000"/>
          </a:xfrm>
          <a:solidFill>
            <a:srgbClr val="A50021"/>
          </a:solidFill>
        </p:spPr>
        <p:txBody>
          <a:bodyPr/>
          <a:lstStyle>
            <a:lvl1pPr>
              <a:defRPr>
                <a:solidFill>
                  <a:srgbClr val="FF9900"/>
                </a:solidFill>
              </a:defRPr>
            </a:lvl1p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86624" y="6019800"/>
            <a:ext cx="782054" cy="604314"/>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5830" y="536557"/>
            <a:ext cx="2016231" cy="1139843"/>
          </a:xfrm>
          <a:prstGeom prst="rect">
            <a:avLst/>
          </a:prstGeom>
        </p:spPr>
      </p:pic>
    </p:spTree>
    <p:extLst>
      <p:ext uri="{BB962C8B-B14F-4D97-AF65-F5344CB8AC3E}">
        <p14:creationId xmlns:p14="http://schemas.microsoft.com/office/powerpoint/2010/main" val="333196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aphicFrame>
        <p:nvGraphicFramePr>
          <p:cNvPr id="4" name="Rectangle 9" hidden="1"/>
          <p:cNvGraphicFramePr>
            <a:graphicFrameLocks/>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6479"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Rectangle 6"/>
          <p:cNvSpPr>
            <a:spLocks noChangeArrowheads="1"/>
          </p:cNvSpPr>
          <p:nvPr userDrawn="1">
            <p:custDataLst>
              <p:tags r:id="rId3"/>
            </p:custDataLst>
          </p:nvPr>
        </p:nvSpPr>
        <p:spPr bwMode="auto">
          <a:xfrm>
            <a:off x="0" y="0"/>
            <a:ext cx="76200" cy="6858000"/>
          </a:xfrm>
          <a:prstGeom prst="rect">
            <a:avLst/>
          </a:prstGeom>
          <a:solidFill>
            <a:srgbClr val="A50021"/>
          </a:solidFill>
          <a:ln w="12700">
            <a:solidFill>
              <a:srgbClr val="CC0000"/>
            </a:solidFill>
            <a:miter lim="800000"/>
            <a:headEnd/>
            <a:tailEnd/>
          </a:ln>
        </p:spPr>
        <p:txBody>
          <a:bodyPr wrap="none" anchor="ctr"/>
          <a:lstStyle/>
          <a:p>
            <a:pPr algn="ctr" fontAlgn="base">
              <a:spcBef>
                <a:spcPct val="0"/>
              </a:spcBef>
              <a:spcAft>
                <a:spcPct val="0"/>
              </a:spcAft>
            </a:pPr>
            <a:endParaRPr lang="en-US" sz="1400" b="1">
              <a:solidFill>
                <a:srgbClr val="000000"/>
              </a:solidFill>
            </a:endParaRPr>
          </a:p>
        </p:txBody>
      </p:sp>
      <p:cxnSp>
        <p:nvCxnSpPr>
          <p:cNvPr id="8" name="Straight Connector 13"/>
          <p:cNvCxnSpPr>
            <a:cxnSpLocks noChangeShapeType="1"/>
          </p:cNvCxnSpPr>
          <p:nvPr userDrawn="1"/>
        </p:nvCxnSpPr>
        <p:spPr bwMode="auto">
          <a:xfrm>
            <a:off x="1371600" y="304800"/>
            <a:ext cx="0" cy="762000"/>
          </a:xfrm>
          <a:prstGeom prst="line">
            <a:avLst/>
          </a:prstGeom>
          <a:noFill/>
          <a:ln w="28575" algn="ctr">
            <a:solidFill>
              <a:srgbClr val="C00000"/>
            </a:solidFill>
            <a:round/>
            <a:headEnd/>
            <a:tailEnd/>
          </a:ln>
        </p:spPr>
      </p:cxnSp>
      <p:sp>
        <p:nvSpPr>
          <p:cNvPr id="10" name="Rectangle 3"/>
          <p:cNvSpPr>
            <a:spLocks noGrp="1" noChangeArrowheads="1"/>
          </p:cNvSpPr>
          <p:nvPr>
            <p:ph type="title"/>
          </p:nvPr>
        </p:nvSpPr>
        <p:spPr bwMode="auto">
          <a:xfrm>
            <a:off x="1371600" y="228600"/>
            <a:ext cx="7543800" cy="94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smtClean="0"/>
              <a:t>Click to edit Master title style</a:t>
            </a:r>
          </a:p>
        </p:txBody>
      </p:sp>
      <p:sp>
        <p:nvSpPr>
          <p:cNvPr id="11" name="Rectangle 4"/>
          <p:cNvSpPr>
            <a:spLocks noGrp="1" noChangeArrowheads="1"/>
          </p:cNvSpPr>
          <p:nvPr>
            <p:ph idx="1"/>
          </p:nvPr>
        </p:nvSpPr>
        <p:spPr bwMode="auto">
          <a:xfrm>
            <a:off x="381000" y="13716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9"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9852" y="304800"/>
            <a:ext cx="1138110" cy="643412"/>
          </a:xfrm>
          <a:prstGeom prst="rect">
            <a:avLst/>
          </a:prstGeom>
        </p:spPr>
      </p:pic>
      <p:pic>
        <p:nvPicPr>
          <p:cNvPr id="2" name="Picture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09546" y="6213920"/>
            <a:ext cx="782054" cy="604314"/>
          </a:xfrm>
          <a:prstGeom prst="rect">
            <a:avLst/>
          </a:prstGeom>
        </p:spPr>
      </p:pic>
      <p:sp>
        <p:nvSpPr>
          <p:cNvPr id="14" name="Footer Placeholder 4"/>
          <p:cNvSpPr>
            <a:spLocks noGrp="1"/>
          </p:cNvSpPr>
          <p:nvPr>
            <p:ph type="ftr" sz="quarter" idx="4294967295"/>
          </p:nvPr>
        </p:nvSpPr>
        <p:spPr>
          <a:xfrm>
            <a:off x="3124200" y="6665913"/>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7191031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2">
    <p:spTree>
      <p:nvGrpSpPr>
        <p:cNvPr id="1" name=""/>
        <p:cNvGrpSpPr/>
        <p:nvPr/>
      </p:nvGrpSpPr>
      <p:grpSpPr>
        <a:xfrm>
          <a:off x="0" y="0"/>
          <a:ext cx="0" cy="0"/>
          <a:chOff x="0" y="0"/>
          <a:chExt cx="0" cy="0"/>
        </a:xfrm>
      </p:grpSpPr>
      <p:graphicFrame>
        <p:nvGraphicFramePr>
          <p:cNvPr id="5" name="Rectangle 9" hidden="1"/>
          <p:cNvGraphicFramePr>
            <a:graphicFrameLocks/>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8528" name="think-cell Slide" r:id="rId6" imgW="0" imgH="0" progId="TCLayout.ActiveDocument.1">
                  <p:embed/>
                </p:oleObj>
              </mc:Choice>
              <mc:Fallback>
                <p:oleObj name="think-cell Slide" r:id="rId6"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6"/>
          <p:cNvSpPr>
            <a:spLocks noChangeArrowheads="1"/>
          </p:cNvSpPr>
          <p:nvPr userDrawn="1">
            <p:custDataLst>
              <p:tags r:id="rId3"/>
            </p:custDataLst>
          </p:nvPr>
        </p:nvSpPr>
        <p:spPr bwMode="auto">
          <a:xfrm>
            <a:off x="0" y="0"/>
            <a:ext cx="76200" cy="6858000"/>
          </a:xfrm>
          <a:prstGeom prst="rect">
            <a:avLst/>
          </a:prstGeom>
          <a:solidFill>
            <a:srgbClr val="A50021"/>
          </a:solidFill>
          <a:ln w="12700">
            <a:solidFill>
              <a:srgbClr val="CC0000"/>
            </a:solidFill>
            <a:miter lim="800000"/>
            <a:headEnd/>
            <a:tailEnd/>
          </a:ln>
        </p:spPr>
        <p:txBody>
          <a:bodyPr wrap="none" anchor="ctr"/>
          <a:lstStyle/>
          <a:p>
            <a:pPr algn="ctr" fontAlgn="base">
              <a:spcBef>
                <a:spcPct val="0"/>
              </a:spcBef>
              <a:spcAft>
                <a:spcPct val="0"/>
              </a:spcAft>
            </a:pPr>
            <a:endParaRPr lang="en-US" sz="1400" b="1">
              <a:solidFill>
                <a:srgbClr val="000000"/>
              </a:solidFill>
            </a:endParaRPr>
          </a:p>
        </p:txBody>
      </p:sp>
      <p:sp>
        <p:nvSpPr>
          <p:cNvPr id="3" name="Content Placeholder 2"/>
          <p:cNvSpPr>
            <a:spLocks noGrp="1"/>
          </p:cNvSpPr>
          <p:nvPr>
            <p:ph sz="half" idx="1"/>
          </p:nvPr>
        </p:nvSpPr>
        <p:spPr>
          <a:xfrm>
            <a:off x="381000" y="1371600"/>
            <a:ext cx="4191000" cy="4800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371600"/>
            <a:ext cx="4191000" cy="4800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3"/>
          <p:cNvSpPr>
            <a:spLocks noGrp="1" noChangeArrowheads="1"/>
          </p:cNvSpPr>
          <p:nvPr>
            <p:ph type="title"/>
          </p:nvPr>
        </p:nvSpPr>
        <p:spPr bwMode="auto">
          <a:xfrm>
            <a:off x="1371600" y="228600"/>
            <a:ext cx="7543800" cy="94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smtClean="0"/>
              <a:t>Click to edit Master title style</a:t>
            </a:r>
          </a:p>
        </p:txBody>
      </p:sp>
      <p:cxnSp>
        <p:nvCxnSpPr>
          <p:cNvPr id="9" name="Straight Connector 13"/>
          <p:cNvCxnSpPr>
            <a:cxnSpLocks noChangeShapeType="1"/>
          </p:cNvCxnSpPr>
          <p:nvPr userDrawn="1"/>
        </p:nvCxnSpPr>
        <p:spPr bwMode="auto">
          <a:xfrm>
            <a:off x="1371600" y="304800"/>
            <a:ext cx="0" cy="762000"/>
          </a:xfrm>
          <a:prstGeom prst="line">
            <a:avLst/>
          </a:prstGeom>
          <a:noFill/>
          <a:ln w="28575" algn="ctr">
            <a:solidFill>
              <a:srgbClr val="C00000"/>
            </a:solidFill>
            <a:round/>
            <a:headEnd/>
            <a:tailEnd/>
          </a:ln>
        </p:spPr>
      </p:cxn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852" y="304800"/>
            <a:ext cx="1138110" cy="643412"/>
          </a:xfrm>
          <a:prstGeom prst="rect">
            <a:avLst/>
          </a:prstGeom>
        </p:spPr>
      </p:pic>
      <p:pic>
        <p:nvPicPr>
          <p:cNvPr id="13" name="Picture 1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209546" y="6213920"/>
            <a:ext cx="782054" cy="604314"/>
          </a:xfrm>
          <a:prstGeom prst="rect">
            <a:avLst/>
          </a:prstGeom>
        </p:spPr>
      </p:pic>
      <p:sp>
        <p:nvSpPr>
          <p:cNvPr id="10" name="Rectangle 8"/>
          <p:cNvSpPr>
            <a:spLocks noGrp="1" noChangeArrowheads="1"/>
          </p:cNvSpPr>
          <p:nvPr>
            <p:ph type="ftr" sz="quarter" idx="3"/>
            <p:custDataLst>
              <p:tags r:id="rId4"/>
            </p:custDataLst>
          </p:nvPr>
        </p:nvSpPr>
        <p:spPr bwMode="auto">
          <a:xfrm>
            <a:off x="2667000" y="6665912"/>
            <a:ext cx="4114800" cy="1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a:lvl1pPr>
          </a:lstStyle>
          <a:p>
            <a:pPr algn="ctr" fontAlgn="base">
              <a:spcBef>
                <a:spcPct val="0"/>
              </a:spcBef>
              <a:spcAft>
                <a:spcPct val="0"/>
              </a:spcAft>
              <a:defRPr/>
            </a:pPr>
            <a:r>
              <a:rPr lang="en-US" altLang="en-US" dirty="0" smtClean="0">
                <a:solidFill>
                  <a:srgbClr val="000000"/>
                </a:solidFill>
              </a:rPr>
              <a:t>Copyright© 2012 Center for HealthCare Emergency Readiness, LLC </a:t>
            </a:r>
            <a:endParaRPr lang="en-US" altLang="en-US" dirty="0">
              <a:solidFill>
                <a:srgbClr val="000000"/>
              </a:solidFill>
              <a:latin typeface="Times New Roman" pitchFamily="18" charset="0"/>
            </a:endParaRPr>
          </a:p>
        </p:txBody>
      </p:sp>
      <p:sp>
        <p:nvSpPr>
          <p:cNvPr id="2" name="Date Placeholder 1"/>
          <p:cNvSpPr>
            <a:spLocks noGrp="1"/>
          </p:cNvSpPr>
          <p:nvPr>
            <p:ph type="dt" sz="half" idx="10"/>
          </p:nvPr>
        </p:nvSpPr>
        <p:spPr/>
        <p:txBody>
          <a:bodyPr/>
          <a:lstStyle/>
          <a:p>
            <a:pPr fontAlgn="base">
              <a:spcBef>
                <a:spcPct val="0"/>
              </a:spcBef>
              <a:spcAft>
                <a:spcPct val="0"/>
              </a:spcAft>
              <a:defRPr/>
            </a:pPr>
            <a:endParaRPr lang="en-US" altLang="en-US">
              <a:solidFill>
                <a:srgbClr val="000000"/>
              </a:solidFill>
            </a:endParaRPr>
          </a:p>
        </p:txBody>
      </p:sp>
    </p:spTree>
    <p:extLst>
      <p:ext uri="{BB962C8B-B14F-4D97-AF65-F5344CB8AC3E}">
        <p14:creationId xmlns:p14="http://schemas.microsoft.com/office/powerpoint/2010/main" val="27311265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Title Only2">
    <p:spTree>
      <p:nvGrpSpPr>
        <p:cNvPr id="1" name=""/>
        <p:cNvGrpSpPr/>
        <p:nvPr/>
      </p:nvGrpSpPr>
      <p:grpSpPr>
        <a:xfrm>
          <a:off x="0" y="0"/>
          <a:ext cx="0" cy="0"/>
          <a:chOff x="0" y="0"/>
          <a:chExt cx="0" cy="0"/>
        </a:xfrm>
      </p:grpSpPr>
      <p:graphicFrame>
        <p:nvGraphicFramePr>
          <p:cNvPr id="3" name="Rectangle 9" hidden="1"/>
          <p:cNvGraphicFramePr>
            <a:graphicFrameLocks/>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576" name="think-cell Slide" r:id="rId7" imgW="0" imgH="0" progId="TCLayout.ActiveDocument.1">
                  <p:embed/>
                </p:oleObj>
              </mc:Choice>
              <mc:Fallback>
                <p:oleObj name="think-cell Slide" r:id="rId7"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Line 5"/>
          <p:cNvSpPr>
            <a:spLocks noChangeShapeType="1"/>
          </p:cNvSpPr>
          <p:nvPr>
            <p:custDataLst>
              <p:tags r:id="rId3"/>
            </p:custDataLst>
          </p:nvPr>
        </p:nvSpPr>
        <p:spPr bwMode="auto">
          <a:xfrm>
            <a:off x="0" y="1143000"/>
            <a:ext cx="91440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1400" b="1">
              <a:solidFill>
                <a:srgbClr val="000000"/>
              </a:solidFill>
            </a:endParaRPr>
          </a:p>
        </p:txBody>
      </p:sp>
      <p:sp>
        <p:nvSpPr>
          <p:cNvPr id="6" name="Rectangle 6"/>
          <p:cNvSpPr>
            <a:spLocks noChangeArrowheads="1"/>
          </p:cNvSpPr>
          <p:nvPr>
            <p:custDataLst>
              <p:tags r:id="rId4"/>
            </p:custDataLst>
          </p:nvPr>
        </p:nvSpPr>
        <p:spPr bwMode="auto">
          <a:xfrm>
            <a:off x="0" y="0"/>
            <a:ext cx="76200" cy="6858000"/>
          </a:xfrm>
          <a:prstGeom prst="rect">
            <a:avLst/>
          </a:prstGeom>
          <a:solidFill>
            <a:srgbClr val="A50021"/>
          </a:solidFill>
          <a:ln w="12700">
            <a:solidFill>
              <a:srgbClr val="CC0000"/>
            </a:solidFill>
            <a:miter lim="800000"/>
            <a:headEnd/>
            <a:tailEnd/>
          </a:ln>
        </p:spPr>
        <p:txBody>
          <a:bodyPr wrap="none" anchor="ctr"/>
          <a:lstStyle/>
          <a:p>
            <a:pPr algn="ctr" fontAlgn="base">
              <a:spcBef>
                <a:spcPct val="0"/>
              </a:spcBef>
              <a:spcAft>
                <a:spcPct val="0"/>
              </a:spcAft>
            </a:pPr>
            <a:endParaRPr lang="en-US" sz="1400" b="1">
              <a:solidFill>
                <a:srgbClr val="000000"/>
              </a:solidFill>
            </a:endParaRPr>
          </a:p>
        </p:txBody>
      </p:sp>
      <p:sp>
        <p:nvSpPr>
          <p:cNvPr id="2" name="Title 1"/>
          <p:cNvSpPr>
            <a:spLocks noGrp="1"/>
          </p:cNvSpPr>
          <p:nvPr>
            <p:ph type="title"/>
          </p:nvPr>
        </p:nvSpPr>
        <p:spPr>
          <a:xfrm>
            <a:off x="1600200" y="228600"/>
            <a:ext cx="7315200" cy="944563"/>
          </a:xfrm>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lvl1pPr>
              <a:defRPr/>
            </a:lvl1pPr>
          </a:lstStyle>
          <a:p>
            <a:pPr>
              <a:defRPr/>
            </a:pPr>
            <a:endParaRPr lang="en-US" altLang="en-US">
              <a:solidFill>
                <a:srgbClr val="000000"/>
              </a:solidFill>
            </a:endParaRP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81000" y="304800"/>
            <a:ext cx="1138110" cy="643412"/>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09546" y="6213920"/>
            <a:ext cx="782054" cy="604314"/>
          </a:xfrm>
          <a:prstGeom prst="rect">
            <a:avLst/>
          </a:prstGeom>
        </p:spPr>
      </p:pic>
      <p:sp>
        <p:nvSpPr>
          <p:cNvPr id="11" name="Rectangle 8"/>
          <p:cNvSpPr>
            <a:spLocks noGrp="1" noChangeArrowheads="1"/>
          </p:cNvSpPr>
          <p:nvPr>
            <p:ph type="ftr" sz="quarter" idx="3"/>
            <p:custDataLst>
              <p:tags r:id="rId5"/>
            </p:custDataLst>
          </p:nvPr>
        </p:nvSpPr>
        <p:spPr bwMode="auto">
          <a:xfrm>
            <a:off x="2667000" y="6665912"/>
            <a:ext cx="4114800" cy="192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0"/>
            </a:lvl1pPr>
          </a:lstStyle>
          <a:p>
            <a:pPr algn="ctr" fontAlgn="base">
              <a:spcBef>
                <a:spcPct val="0"/>
              </a:spcBef>
              <a:spcAft>
                <a:spcPct val="0"/>
              </a:spcAft>
              <a:defRPr/>
            </a:pPr>
            <a:r>
              <a:rPr lang="en-US" altLang="en-US" dirty="0" smtClean="0">
                <a:solidFill>
                  <a:srgbClr val="000000"/>
                </a:solidFill>
              </a:rPr>
              <a:t>Copyright© 2012 Center for HealthCare Emergency Readiness, LLC </a:t>
            </a:r>
            <a:endParaRPr lang="en-US" altLang="en-US" dirty="0">
              <a:solidFill>
                <a:srgbClr val="000000"/>
              </a:solidFill>
              <a:latin typeface="Times New Roman" pitchFamily="18" charset="0"/>
            </a:endParaRPr>
          </a:p>
        </p:txBody>
      </p:sp>
    </p:spTree>
    <p:extLst>
      <p:ext uri="{BB962C8B-B14F-4D97-AF65-F5344CB8AC3E}">
        <p14:creationId xmlns:p14="http://schemas.microsoft.com/office/powerpoint/2010/main" val="41931172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AndTx" preserve="1">
  <p:cSld name="Title, Content and Text2">
    <p:spTree>
      <p:nvGrpSpPr>
        <p:cNvPr id="1" name=""/>
        <p:cNvGrpSpPr/>
        <p:nvPr/>
      </p:nvGrpSpPr>
      <p:grpSpPr>
        <a:xfrm>
          <a:off x="0" y="0"/>
          <a:ext cx="0" cy="0"/>
          <a:chOff x="0" y="0"/>
          <a:chExt cx="0" cy="0"/>
        </a:xfrm>
      </p:grpSpPr>
      <p:graphicFrame>
        <p:nvGraphicFramePr>
          <p:cNvPr id="5" name="Rectangle 9" hidden="1"/>
          <p:cNvGraphicFramePr>
            <a:graphicFrameLocks/>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6720" name="think-cell Slide" r:id="rId7" imgW="0" imgH="0" progId="TCLayout.ActiveDocument.1">
                  <p:embed/>
                </p:oleObj>
              </mc:Choice>
              <mc:Fallback>
                <p:oleObj name="think-cell Slide" r:id="rId7"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8" descr="chcer_logo_200_9y0x.jpg"/>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677150" y="6096000"/>
            <a:ext cx="1314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p:cNvSpPr>
            <a:spLocks noChangeShapeType="1"/>
          </p:cNvSpPr>
          <p:nvPr>
            <p:custDataLst>
              <p:tags r:id="rId4"/>
            </p:custDataLst>
          </p:nvPr>
        </p:nvSpPr>
        <p:spPr bwMode="auto">
          <a:xfrm>
            <a:off x="0" y="1143000"/>
            <a:ext cx="91440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1400" b="1">
              <a:solidFill>
                <a:srgbClr val="000000"/>
              </a:solidFill>
            </a:endParaRPr>
          </a:p>
        </p:txBody>
      </p:sp>
      <p:sp>
        <p:nvSpPr>
          <p:cNvPr id="8" name="Rectangle 6"/>
          <p:cNvSpPr>
            <a:spLocks noChangeArrowheads="1"/>
          </p:cNvSpPr>
          <p:nvPr>
            <p:custDataLst>
              <p:tags r:id="rId5"/>
            </p:custDataLst>
          </p:nvPr>
        </p:nvSpPr>
        <p:spPr bwMode="auto">
          <a:xfrm>
            <a:off x="0" y="0"/>
            <a:ext cx="304800" cy="6858000"/>
          </a:xfrm>
          <a:prstGeom prst="rect">
            <a:avLst/>
          </a:prstGeom>
          <a:solidFill>
            <a:srgbClr val="A50021"/>
          </a:solidFill>
          <a:ln w="12700">
            <a:solidFill>
              <a:srgbClr val="CC0000"/>
            </a:solidFill>
            <a:miter lim="800000"/>
            <a:headEnd/>
            <a:tailEnd/>
          </a:ln>
        </p:spPr>
        <p:txBody>
          <a:bodyPr wrap="none" anchor="ctr"/>
          <a:lstStyle/>
          <a:p>
            <a:pPr algn="ctr" fontAlgn="base">
              <a:spcBef>
                <a:spcPct val="0"/>
              </a:spcBef>
              <a:spcAft>
                <a:spcPct val="0"/>
              </a:spcAft>
            </a:pPr>
            <a:endParaRPr lang="en-US" sz="1400" b="1">
              <a:solidFill>
                <a:srgbClr val="000000"/>
              </a:solidFill>
            </a:endParaRPr>
          </a:p>
        </p:txBody>
      </p:sp>
      <p:sp>
        <p:nvSpPr>
          <p:cNvPr id="2" name="Title 1"/>
          <p:cNvSpPr>
            <a:spLocks noGrp="1"/>
          </p:cNvSpPr>
          <p:nvPr>
            <p:ph type="title"/>
          </p:nvPr>
        </p:nvSpPr>
        <p:spPr>
          <a:xfrm>
            <a:off x="381000" y="0"/>
            <a:ext cx="8534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91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24400" y="1371600"/>
            <a:ext cx="4191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4"/>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10" name="Footer Placeholder 5"/>
          <p:cNvSpPr>
            <a:spLocks noGrp="1"/>
          </p:cNvSpPr>
          <p:nvPr>
            <p:ph type="ftr" sz="quarter" idx="11"/>
          </p:nvPr>
        </p:nvSpPr>
        <p:spPr>
          <a:xfrm>
            <a:off x="2667000" y="6665912"/>
            <a:ext cx="4114800" cy="192088"/>
          </a:xfrm>
          <a:prstGeom prst="rect">
            <a:avLst/>
          </a:prstGeom>
        </p:spPr>
        <p:txBody>
          <a:bodyPr/>
          <a:lstStyle>
            <a:lvl1pPr>
              <a:defRPr/>
            </a:lvl1pPr>
          </a:lstStyle>
          <a:p>
            <a:pPr>
              <a:defRPr/>
            </a:pPr>
            <a:r>
              <a:rPr lang="en-US" altLang="en-US">
                <a:solidFill>
                  <a:srgbClr val="000000"/>
                </a:solidFill>
              </a:rPr>
              <a:t>CHCER Proprietary </a:t>
            </a:r>
            <a:endParaRPr lang="en-US" altLang="en-US" sz="1400">
              <a:solidFill>
                <a:srgbClr val="000000"/>
              </a:solidFill>
              <a:latin typeface="Times New Roman" pitchFamily="18" charset="0"/>
            </a:endParaRPr>
          </a:p>
        </p:txBody>
      </p:sp>
    </p:spTree>
    <p:extLst>
      <p:ext uri="{BB962C8B-B14F-4D97-AF65-F5344CB8AC3E}">
        <p14:creationId xmlns:p14="http://schemas.microsoft.com/office/powerpoint/2010/main" val="42025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2">
    <p:spTree>
      <p:nvGrpSpPr>
        <p:cNvPr id="1" name=""/>
        <p:cNvGrpSpPr/>
        <p:nvPr/>
      </p:nvGrpSpPr>
      <p:grpSpPr>
        <a:xfrm>
          <a:off x="0" y="0"/>
          <a:ext cx="0" cy="0"/>
          <a:chOff x="0" y="0"/>
          <a:chExt cx="0" cy="0"/>
        </a:xfrm>
      </p:grpSpPr>
      <p:graphicFrame>
        <p:nvGraphicFramePr>
          <p:cNvPr id="6" name="Rectangle 9" hidden="1"/>
          <p:cNvGraphicFramePr>
            <a:graphicFrameLocks/>
          </p:cNvGraphicFramePr>
          <p:nvPr userDrawn="1">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7744" name="think-cell Slide" r:id="rId7" imgW="0" imgH="0" progId="TCLayout.ActiveDocument.1">
                  <p:embed/>
                </p:oleObj>
              </mc:Choice>
              <mc:Fallback>
                <p:oleObj name="think-cell Slide" r:id="rId7"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8" descr="chcer_logo_200_9y0x.jpg"/>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677150" y="6096000"/>
            <a:ext cx="1314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p:custDataLst>
              <p:tags r:id="rId4"/>
            </p:custDataLst>
          </p:nvPr>
        </p:nvSpPr>
        <p:spPr bwMode="auto">
          <a:xfrm>
            <a:off x="0" y="1143000"/>
            <a:ext cx="9144000"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1400" b="1">
              <a:solidFill>
                <a:srgbClr val="000000"/>
              </a:solidFill>
            </a:endParaRPr>
          </a:p>
        </p:txBody>
      </p:sp>
      <p:sp>
        <p:nvSpPr>
          <p:cNvPr id="9" name="Rectangle 6"/>
          <p:cNvSpPr>
            <a:spLocks noChangeArrowheads="1"/>
          </p:cNvSpPr>
          <p:nvPr>
            <p:custDataLst>
              <p:tags r:id="rId5"/>
            </p:custDataLst>
          </p:nvPr>
        </p:nvSpPr>
        <p:spPr bwMode="auto">
          <a:xfrm>
            <a:off x="0" y="0"/>
            <a:ext cx="304800" cy="6858000"/>
          </a:xfrm>
          <a:prstGeom prst="rect">
            <a:avLst/>
          </a:prstGeom>
          <a:solidFill>
            <a:srgbClr val="A50021"/>
          </a:solidFill>
          <a:ln w="12700">
            <a:solidFill>
              <a:srgbClr val="CC0000"/>
            </a:solidFill>
            <a:miter lim="800000"/>
            <a:headEnd/>
            <a:tailEnd/>
          </a:ln>
        </p:spPr>
        <p:txBody>
          <a:bodyPr wrap="none" anchor="ctr"/>
          <a:lstStyle/>
          <a:p>
            <a:pPr algn="ctr" fontAlgn="base">
              <a:spcBef>
                <a:spcPct val="0"/>
              </a:spcBef>
              <a:spcAft>
                <a:spcPct val="0"/>
              </a:spcAft>
            </a:pPr>
            <a:endParaRPr lang="en-US" sz="1400" b="1">
              <a:solidFill>
                <a:srgbClr val="000000"/>
              </a:solidFill>
            </a:endParaRPr>
          </a:p>
        </p:txBody>
      </p:sp>
      <p:sp>
        <p:nvSpPr>
          <p:cNvPr id="2" name="Title 1"/>
          <p:cNvSpPr>
            <a:spLocks noGrp="1"/>
          </p:cNvSpPr>
          <p:nvPr>
            <p:ph type="title"/>
          </p:nvPr>
        </p:nvSpPr>
        <p:spPr>
          <a:xfrm>
            <a:off x="381000" y="0"/>
            <a:ext cx="8534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1371600"/>
            <a:ext cx="4191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81000" y="3848100"/>
            <a:ext cx="41910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1371600"/>
            <a:ext cx="4191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5"/>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11" name="Footer Placeholder 6"/>
          <p:cNvSpPr>
            <a:spLocks noGrp="1"/>
          </p:cNvSpPr>
          <p:nvPr>
            <p:ph type="ftr" sz="quarter" idx="11"/>
          </p:nvPr>
        </p:nvSpPr>
        <p:spPr>
          <a:xfrm>
            <a:off x="2667000" y="6665912"/>
            <a:ext cx="4114800" cy="192088"/>
          </a:xfrm>
          <a:prstGeom prst="rect">
            <a:avLst/>
          </a:prstGeom>
        </p:spPr>
        <p:txBody>
          <a:bodyPr/>
          <a:lstStyle>
            <a:lvl1pPr>
              <a:defRPr/>
            </a:lvl1pPr>
          </a:lstStyle>
          <a:p>
            <a:pPr>
              <a:defRPr/>
            </a:pPr>
            <a:r>
              <a:rPr lang="en-US" altLang="en-US">
                <a:solidFill>
                  <a:srgbClr val="000000"/>
                </a:solidFill>
              </a:rPr>
              <a:t>CHCER Proprietary </a:t>
            </a:r>
            <a:endParaRPr lang="en-US" altLang="en-US" sz="1400">
              <a:solidFill>
                <a:srgbClr val="000000"/>
              </a:solidFill>
              <a:latin typeface="Times New Roman" pitchFamily="18" charset="0"/>
            </a:endParaRPr>
          </a:p>
        </p:txBody>
      </p:sp>
    </p:spTree>
    <p:extLst>
      <p:ext uri="{BB962C8B-B14F-4D97-AF65-F5344CB8AC3E}">
        <p14:creationId xmlns:p14="http://schemas.microsoft.com/office/powerpoint/2010/main" val="2337584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3">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ftr" sz="quarter" idx="11"/>
          </p:nvPr>
        </p:nvSpPr>
        <p:spPr>
          <a:xfrm>
            <a:off x="2667000" y="6665912"/>
            <a:ext cx="4114800" cy="192088"/>
          </a:xfrm>
          <a:prstGeom prst="rect">
            <a:avLst/>
          </a:prstGeom>
          <a:ln/>
        </p:spPr>
        <p:txBody>
          <a:bodyPr/>
          <a:lstStyle>
            <a:lvl1pPr>
              <a:defRPr/>
            </a:lvl1pPr>
          </a:lstStyle>
          <a:p>
            <a:pPr>
              <a:defRPr/>
            </a:pPr>
            <a:endParaRPr lang="en-US">
              <a:solidFill>
                <a:srgbClr val="000000"/>
              </a:solidFill>
            </a:endParaRPr>
          </a:p>
        </p:txBody>
      </p:sp>
      <p:sp>
        <p:nvSpPr>
          <p:cNvPr id="7" name="Rectangle 14"/>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CCF0F85F-0260-45DB-8F58-EC8D59F125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92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le, Text, and 2 Content3">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ftr" sz="quarter" idx="11"/>
          </p:nvPr>
        </p:nvSpPr>
        <p:spPr>
          <a:xfrm>
            <a:off x="2667000" y="6665912"/>
            <a:ext cx="4114800" cy="192088"/>
          </a:xfrm>
          <a:prstGeom prst="rect">
            <a:avLst/>
          </a:prstGeom>
          <a:ln/>
        </p:spPr>
        <p:txBody>
          <a:bodyPr/>
          <a:lstStyle>
            <a:lvl1pPr>
              <a:defRPr/>
            </a:lvl1pPr>
          </a:lstStyle>
          <a:p>
            <a:pPr>
              <a:defRPr/>
            </a:pPr>
            <a:endParaRPr lang="en-US">
              <a:solidFill>
                <a:srgbClr val="000000"/>
              </a:solidFill>
            </a:endParaRPr>
          </a:p>
        </p:txBody>
      </p:sp>
      <p:sp>
        <p:nvSpPr>
          <p:cNvPr id="8" name="Rectangle 14"/>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52F04F6F-FEF4-43EE-9432-76103C7C25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15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Rectangle 9" hidden="1"/>
          <p:cNvGraphicFramePr>
            <a:graphicFrameLocks/>
          </p:cNvGraphicFramePr>
          <p:nvPr>
            <p:custDataLst>
              <p:tags r:id="rId1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460" name="think-cell Slide" r:id="rId16" imgW="0" imgH="0" progId="TCLayout.ActiveDocument.1">
                  <p:embed/>
                </p:oleObj>
              </mc:Choice>
              <mc:Fallback>
                <p:oleObj name="think-cell Slide" r:id="rId16"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7" name="Rectangle 3"/>
          <p:cNvSpPr>
            <a:spLocks noGrp="1" noChangeArrowheads="1"/>
          </p:cNvSpPr>
          <p:nvPr>
            <p:ph type="title"/>
            <p:custDataLst>
              <p:tags r:id="rId12"/>
            </p:custDataLst>
          </p:nvPr>
        </p:nvSpPr>
        <p:spPr bwMode="auto">
          <a:xfrm>
            <a:off x="1371600" y="228600"/>
            <a:ext cx="75438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custDataLst>
              <p:tags r:id="rId13"/>
            </p:custDataLst>
          </p:nvPr>
        </p:nvSpPr>
        <p:spPr bwMode="auto">
          <a:xfrm>
            <a:off x="381000" y="1371600"/>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6"/>
          <p:cNvSpPr>
            <a:spLocks noChangeArrowheads="1"/>
          </p:cNvSpPr>
          <p:nvPr>
            <p:custDataLst>
              <p:tags r:id="rId14"/>
            </p:custDataLst>
          </p:nvPr>
        </p:nvSpPr>
        <p:spPr bwMode="auto">
          <a:xfrm>
            <a:off x="0" y="0"/>
            <a:ext cx="76200" cy="6858000"/>
          </a:xfrm>
          <a:prstGeom prst="rect">
            <a:avLst/>
          </a:prstGeom>
          <a:solidFill>
            <a:srgbClr val="A50021"/>
          </a:solidFill>
          <a:ln w="12700">
            <a:solidFill>
              <a:srgbClr val="CC0000"/>
            </a:solidFill>
            <a:miter lim="800000"/>
            <a:headEnd/>
            <a:tailEnd/>
          </a:ln>
        </p:spPr>
        <p:txBody>
          <a:bodyPr wrap="none" anchor="ctr"/>
          <a:lstStyle/>
          <a:p>
            <a:pPr algn="ctr" fontAlgn="base">
              <a:spcBef>
                <a:spcPct val="0"/>
              </a:spcBef>
              <a:spcAft>
                <a:spcPct val="0"/>
              </a:spcAft>
            </a:pPr>
            <a:endParaRPr lang="en-US" sz="1400" b="1">
              <a:solidFill>
                <a:srgbClr val="000000"/>
              </a:solidFill>
            </a:endParaRPr>
          </a:p>
        </p:txBody>
      </p:sp>
      <p:sp>
        <p:nvSpPr>
          <p:cNvPr id="4103" name="Rectangle 7"/>
          <p:cNvSpPr>
            <a:spLocks noGrp="1" noChangeArrowheads="1"/>
          </p:cNvSpPr>
          <p:nvPr>
            <p:ph type="dt" sz="half" idx="2"/>
            <p:custDataLst>
              <p:tags r:id="rId15"/>
            </p:custDataLst>
          </p:nvPr>
        </p:nvSpPr>
        <p:spPr bwMode="auto">
          <a:xfrm>
            <a:off x="228600" y="6665913"/>
            <a:ext cx="1371600" cy="15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800" b="0"/>
            </a:lvl1pPr>
          </a:lstStyle>
          <a:p>
            <a:pPr fontAlgn="base">
              <a:spcBef>
                <a:spcPct val="0"/>
              </a:spcBef>
              <a:spcAft>
                <a:spcPct val="0"/>
              </a:spcAft>
              <a:defRPr/>
            </a:pPr>
            <a:endParaRPr lang="en-US" altLang="en-US">
              <a:solidFill>
                <a:srgbClr val="000000"/>
              </a:solidFill>
            </a:endParaRPr>
          </a:p>
        </p:txBody>
      </p:sp>
      <p:cxnSp>
        <p:nvCxnSpPr>
          <p:cNvPr id="11" name="Straight Connector 13"/>
          <p:cNvCxnSpPr>
            <a:cxnSpLocks noChangeShapeType="1"/>
          </p:cNvCxnSpPr>
          <p:nvPr/>
        </p:nvCxnSpPr>
        <p:spPr bwMode="auto">
          <a:xfrm>
            <a:off x="1371600" y="304800"/>
            <a:ext cx="0" cy="762000"/>
          </a:xfrm>
          <a:prstGeom prst="line">
            <a:avLst/>
          </a:prstGeom>
          <a:noFill/>
          <a:ln w="28575" algn="ctr">
            <a:solidFill>
              <a:srgbClr val="C00000"/>
            </a:solidFill>
            <a:round/>
            <a:headEnd/>
            <a:tailEnd/>
          </a:ln>
        </p:spPr>
      </p:cxnSp>
      <p:pic>
        <p:nvPicPr>
          <p:cNvPr id="10" name="Picture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9852" y="304800"/>
            <a:ext cx="1138110" cy="643412"/>
          </a:xfrm>
          <a:prstGeom prst="rect">
            <a:avLst/>
          </a:prstGeom>
        </p:spPr>
      </p:pic>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209546" y="6213920"/>
            <a:ext cx="782054" cy="604314"/>
          </a:xfrm>
          <a:prstGeom prst="rect">
            <a:avLst/>
          </a:prstGeom>
        </p:spPr>
      </p:pic>
      <p:sp>
        <p:nvSpPr>
          <p:cNvPr id="13" name="Footer Placeholder 4"/>
          <p:cNvSpPr>
            <a:spLocks noGrp="1"/>
          </p:cNvSpPr>
          <p:nvPr>
            <p:ph type="ftr" sz="quarter" idx="3"/>
          </p:nvPr>
        </p:nvSpPr>
        <p:spPr>
          <a:xfrm>
            <a:off x="3124200" y="6572925"/>
            <a:ext cx="2895600" cy="152400"/>
          </a:xfrm>
          <a:prstGeom prst="rect">
            <a:avLst/>
          </a:prstGeom>
        </p:spPr>
        <p:txBody>
          <a:bodyPr anchor="ctr" anchorCtr="0"/>
          <a:lstStyle>
            <a:lvl1pPr>
              <a:defRPr sz="1200"/>
            </a:lvl1pPr>
          </a:lstStyle>
          <a:p>
            <a:pPr algn="ctr"/>
            <a:r>
              <a:rPr lang="en-US" altLang="en-US" smtClean="0"/>
              <a:t>www.CHCER.net</a:t>
            </a:r>
            <a:endParaRPr lang="en-US" altLang="en-US" sz="1050" dirty="0">
              <a:latin typeface="Times New Roman" pitchFamily="18" charset="0"/>
            </a:endParaRPr>
          </a:p>
        </p:txBody>
      </p:sp>
    </p:spTree>
    <p:extLst>
      <p:ext uri="{BB962C8B-B14F-4D97-AF65-F5344CB8AC3E}">
        <p14:creationId xmlns:p14="http://schemas.microsoft.com/office/powerpoint/2010/main" val="19036351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9" r:id="rId3"/>
    <p:sldLayoutId id="2147483681" r:id="rId4"/>
    <p:sldLayoutId id="2147483687" r:id="rId5"/>
    <p:sldLayoutId id="2147483688" r:id="rId6"/>
    <p:sldLayoutId id="2147483690" r:id="rId7"/>
    <p:sldLayoutId id="2147483691" r:id="rId8"/>
  </p:sldLayoutIdLst>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3200" b="1">
          <a:solidFill>
            <a:schemeClr val="tx2"/>
          </a:solidFill>
          <a:latin typeface="Calibri" pitchFamily="34" charset="0"/>
          <a:ea typeface="+mj-ea"/>
          <a:cs typeface="Calibri" pitchFamily="34" charset="0"/>
        </a:defRPr>
      </a:lvl1pPr>
      <a:lvl2pPr algn="l" rtl="0" eaLnBrk="0" fontAlgn="base" hangingPunct="0">
        <a:lnSpc>
          <a:spcPct val="85000"/>
        </a:lnSpc>
        <a:spcBef>
          <a:spcPct val="0"/>
        </a:spcBef>
        <a:spcAft>
          <a:spcPct val="0"/>
        </a:spcAft>
        <a:defRPr sz="3200" b="1">
          <a:solidFill>
            <a:schemeClr val="tx2"/>
          </a:solidFill>
          <a:latin typeface="Calibri" pitchFamily="34" charset="0"/>
          <a:cs typeface="Calibri" pitchFamily="34" charset="0"/>
        </a:defRPr>
      </a:lvl2pPr>
      <a:lvl3pPr algn="l" rtl="0" eaLnBrk="0" fontAlgn="base" hangingPunct="0">
        <a:lnSpc>
          <a:spcPct val="85000"/>
        </a:lnSpc>
        <a:spcBef>
          <a:spcPct val="0"/>
        </a:spcBef>
        <a:spcAft>
          <a:spcPct val="0"/>
        </a:spcAft>
        <a:defRPr sz="3200" b="1">
          <a:solidFill>
            <a:schemeClr val="tx2"/>
          </a:solidFill>
          <a:latin typeface="Calibri" pitchFamily="34" charset="0"/>
          <a:cs typeface="Calibri" pitchFamily="34" charset="0"/>
        </a:defRPr>
      </a:lvl3pPr>
      <a:lvl4pPr algn="l" rtl="0" eaLnBrk="0" fontAlgn="base" hangingPunct="0">
        <a:lnSpc>
          <a:spcPct val="85000"/>
        </a:lnSpc>
        <a:spcBef>
          <a:spcPct val="0"/>
        </a:spcBef>
        <a:spcAft>
          <a:spcPct val="0"/>
        </a:spcAft>
        <a:defRPr sz="3200" b="1">
          <a:solidFill>
            <a:schemeClr val="tx2"/>
          </a:solidFill>
          <a:latin typeface="Calibri" pitchFamily="34" charset="0"/>
          <a:cs typeface="Calibri" pitchFamily="34" charset="0"/>
        </a:defRPr>
      </a:lvl4pPr>
      <a:lvl5pPr algn="l" rtl="0" eaLnBrk="0" fontAlgn="base" hangingPunct="0">
        <a:lnSpc>
          <a:spcPct val="85000"/>
        </a:lnSpc>
        <a:spcBef>
          <a:spcPct val="0"/>
        </a:spcBef>
        <a:spcAft>
          <a:spcPct val="0"/>
        </a:spcAft>
        <a:defRPr sz="3200" b="1">
          <a:solidFill>
            <a:schemeClr val="tx2"/>
          </a:solidFill>
          <a:latin typeface="Calibri" pitchFamily="34" charset="0"/>
          <a:cs typeface="Calibri" pitchFamily="34" charset="0"/>
        </a:defRPr>
      </a:lvl5pPr>
      <a:lvl6pPr marL="457200" algn="l" rtl="0" eaLnBrk="0" fontAlgn="base" hangingPunct="0">
        <a:lnSpc>
          <a:spcPct val="85000"/>
        </a:lnSpc>
        <a:spcBef>
          <a:spcPct val="0"/>
        </a:spcBef>
        <a:spcAft>
          <a:spcPct val="0"/>
        </a:spcAft>
        <a:defRPr sz="2000" b="1">
          <a:solidFill>
            <a:schemeClr val="tx2"/>
          </a:solidFill>
          <a:latin typeface="Verdana" pitchFamily="34" charset="0"/>
        </a:defRPr>
      </a:lvl6pPr>
      <a:lvl7pPr marL="914400" algn="l" rtl="0" eaLnBrk="0" fontAlgn="base" hangingPunct="0">
        <a:lnSpc>
          <a:spcPct val="85000"/>
        </a:lnSpc>
        <a:spcBef>
          <a:spcPct val="0"/>
        </a:spcBef>
        <a:spcAft>
          <a:spcPct val="0"/>
        </a:spcAft>
        <a:defRPr sz="2000" b="1">
          <a:solidFill>
            <a:schemeClr val="tx2"/>
          </a:solidFill>
          <a:latin typeface="Verdana" pitchFamily="34" charset="0"/>
        </a:defRPr>
      </a:lvl7pPr>
      <a:lvl8pPr marL="1371600" algn="l" rtl="0" eaLnBrk="0" fontAlgn="base" hangingPunct="0">
        <a:lnSpc>
          <a:spcPct val="85000"/>
        </a:lnSpc>
        <a:spcBef>
          <a:spcPct val="0"/>
        </a:spcBef>
        <a:spcAft>
          <a:spcPct val="0"/>
        </a:spcAft>
        <a:defRPr sz="2000" b="1">
          <a:solidFill>
            <a:schemeClr val="tx2"/>
          </a:solidFill>
          <a:latin typeface="Verdana" pitchFamily="34" charset="0"/>
        </a:defRPr>
      </a:lvl8pPr>
      <a:lvl9pPr marL="1828800" algn="l" rtl="0" eaLnBrk="0" fontAlgn="base" hangingPunct="0">
        <a:lnSpc>
          <a:spcPct val="85000"/>
        </a:lnSpc>
        <a:spcBef>
          <a:spcPct val="0"/>
        </a:spcBef>
        <a:spcAft>
          <a:spcPct val="0"/>
        </a:spcAft>
        <a:defRPr sz="2000" b="1">
          <a:solidFill>
            <a:schemeClr val="tx2"/>
          </a:solidFill>
          <a:latin typeface="Verdana" pitchFamily="34" charset="0"/>
        </a:defRPr>
      </a:lvl9pPr>
    </p:titleStyle>
    <p:bodyStyle>
      <a:lvl1pPr marL="231775" indent="-231775" algn="l" rtl="0" eaLnBrk="0" fontAlgn="base" hangingPunct="0">
        <a:spcBef>
          <a:spcPct val="20000"/>
        </a:spcBef>
        <a:spcAft>
          <a:spcPct val="0"/>
        </a:spcAft>
        <a:buClr>
          <a:schemeClr val="accent1"/>
        </a:buClr>
        <a:buChar char="•"/>
        <a:defRPr sz="24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24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2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2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2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ready.gov/business/implementation/emergency"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38.wmf"/><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35.w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37.wmf"/><Relationship Id="rId4" Type="http://schemas.openxmlformats.org/officeDocument/2006/relationships/image" Target="../media/image34.wmf"/><Relationship Id="rId9"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17.bin"/><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43.wmf"/><Relationship Id="rId2" Type="http://schemas.openxmlformats.org/officeDocument/2006/relationships/slideLayout" Target="../slideLayouts/slideLayout3.xml"/><Relationship Id="rId16" Type="http://schemas.openxmlformats.org/officeDocument/2006/relationships/image" Target="../media/image45.wmf"/><Relationship Id="rId1" Type="http://schemas.openxmlformats.org/officeDocument/2006/relationships/vmlDrawing" Target="../drawings/vmlDrawing8.vml"/><Relationship Id="rId6" Type="http://schemas.openxmlformats.org/officeDocument/2006/relationships/image" Target="../media/image40.wmf"/><Relationship Id="rId11" Type="http://schemas.openxmlformats.org/officeDocument/2006/relationships/oleObject" Target="../embeddings/oleObject16.bin"/><Relationship Id="rId5" Type="http://schemas.openxmlformats.org/officeDocument/2006/relationships/oleObject" Target="../embeddings/oleObject13.bin"/><Relationship Id="rId15" Type="http://schemas.openxmlformats.org/officeDocument/2006/relationships/oleObject" Target="../embeddings/oleObject18.bin"/><Relationship Id="rId10" Type="http://schemas.openxmlformats.org/officeDocument/2006/relationships/image" Target="../media/image42.wmf"/><Relationship Id="rId4" Type="http://schemas.openxmlformats.org/officeDocument/2006/relationships/image" Target="../media/image39.wmf"/><Relationship Id="rId9" Type="http://schemas.openxmlformats.org/officeDocument/2006/relationships/oleObject" Target="../embeddings/oleObject15.bin"/><Relationship Id="rId14" Type="http://schemas.openxmlformats.org/officeDocument/2006/relationships/image" Target="../media/image44.w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24.bin"/><Relationship Id="rId18" Type="http://schemas.openxmlformats.org/officeDocument/2006/relationships/image" Target="../media/image53.wmf"/><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50.wmf"/><Relationship Id="rId17" Type="http://schemas.openxmlformats.org/officeDocument/2006/relationships/oleObject" Target="../embeddings/oleObject26.bin"/><Relationship Id="rId2" Type="http://schemas.openxmlformats.org/officeDocument/2006/relationships/slideLayout" Target="../slideLayouts/slideLayout3.xml"/><Relationship Id="rId16" Type="http://schemas.openxmlformats.org/officeDocument/2006/relationships/image" Target="../media/image52.wmf"/><Relationship Id="rId20" Type="http://schemas.openxmlformats.org/officeDocument/2006/relationships/image" Target="../media/image54.wmf"/><Relationship Id="rId1" Type="http://schemas.openxmlformats.org/officeDocument/2006/relationships/vmlDrawing" Target="../drawings/vmlDrawing9.vml"/><Relationship Id="rId6" Type="http://schemas.openxmlformats.org/officeDocument/2006/relationships/image" Target="../media/image47.wmf"/><Relationship Id="rId11" Type="http://schemas.openxmlformats.org/officeDocument/2006/relationships/oleObject" Target="../embeddings/oleObject23.bin"/><Relationship Id="rId5" Type="http://schemas.openxmlformats.org/officeDocument/2006/relationships/oleObject" Target="../embeddings/oleObject20.bin"/><Relationship Id="rId15" Type="http://schemas.openxmlformats.org/officeDocument/2006/relationships/oleObject" Target="../embeddings/oleObject25.bin"/><Relationship Id="rId10" Type="http://schemas.openxmlformats.org/officeDocument/2006/relationships/image" Target="../media/image49.wmf"/><Relationship Id="rId19" Type="http://schemas.openxmlformats.org/officeDocument/2006/relationships/oleObject" Target="../embeddings/oleObject27.bin"/><Relationship Id="rId4" Type="http://schemas.openxmlformats.org/officeDocument/2006/relationships/image" Target="../media/image46.wmf"/><Relationship Id="rId9" Type="http://schemas.openxmlformats.org/officeDocument/2006/relationships/oleObject" Target="../embeddings/oleObject22.bin"/><Relationship Id="rId14" Type="http://schemas.openxmlformats.org/officeDocument/2006/relationships/image" Target="../media/image51.wmf"/></Relationships>
</file>

<file path=ppt/slides/_rels/slide51.xml.rels><?xml version="1.0" encoding="UTF-8" standalone="yes"?>
<Relationships xmlns="http://schemas.openxmlformats.org/package/2006/relationships"><Relationship Id="rId3" Type="http://schemas.openxmlformats.org/officeDocument/2006/relationships/hyperlink" Target="http://www.chcer.net/" TargetMode="External"/><Relationship Id="rId2" Type="http://schemas.openxmlformats.org/officeDocument/2006/relationships/image" Target="../media/image55.jpg"/><Relationship Id="rId1" Type="http://schemas.openxmlformats.org/officeDocument/2006/relationships/slideLayout" Target="../slideLayouts/slideLayout3.xml"/><Relationship Id="rId4" Type="http://schemas.openxmlformats.org/officeDocument/2006/relationships/hyperlink" Target="http://www.chcer.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p:txBody>
          <a:bodyPr/>
          <a:lstStyle/>
          <a:p>
            <a:pPr algn="ctr"/>
            <a:r>
              <a:rPr lang="en-US" sz="2400" dirty="0" smtClean="0">
                <a:solidFill>
                  <a:schemeClr val="accent1"/>
                </a:solidFill>
              </a:rPr>
              <a:t>Homeland Security Healthcare CBRNE Readiness</a:t>
            </a:r>
            <a:br>
              <a:rPr lang="en-US" sz="2400" dirty="0" smtClean="0">
                <a:solidFill>
                  <a:schemeClr val="accent1"/>
                </a:solidFill>
              </a:rPr>
            </a:br>
            <a:r>
              <a:rPr lang="en-US" dirty="0" smtClean="0">
                <a:solidFill>
                  <a:schemeClr val="accent1"/>
                </a:solidFill>
              </a:rPr>
              <a:t>Center for Health Care Emergency Readiness</a:t>
            </a:r>
            <a:endParaRPr lang="en-US" sz="2400" dirty="0">
              <a:solidFill>
                <a:schemeClr val="accent1"/>
              </a:solidFill>
            </a:endParaRPr>
          </a:p>
        </p:txBody>
      </p:sp>
      <p:sp>
        <p:nvSpPr>
          <p:cNvPr id="29701" name="Rectangle 5"/>
          <p:cNvSpPr>
            <a:spLocks noChangeArrowheads="1"/>
          </p:cNvSpPr>
          <p:nvPr/>
        </p:nvSpPr>
        <p:spPr bwMode="auto">
          <a:xfrm>
            <a:off x="533400" y="4572000"/>
            <a:ext cx="7467600" cy="1015663"/>
          </a:xfrm>
          <a:prstGeom prst="rect">
            <a:avLst/>
          </a:prstGeom>
          <a:solidFill>
            <a:srgbClr val="A50021"/>
          </a:solidFill>
          <a:ln w="3175">
            <a:solidFill>
              <a:schemeClr val="bg1">
                <a:lumMod val="65000"/>
              </a:schemeClr>
            </a:solidFill>
          </a:ln>
        </p:spPr>
        <p:txBody>
          <a:bodyPr>
            <a:spAutoFit/>
          </a:bodyPr>
          <a:lstStyle/>
          <a:p>
            <a:pPr algn="ctr" fontAlgn="base">
              <a:spcBef>
                <a:spcPct val="0"/>
              </a:spcBef>
              <a:spcAft>
                <a:spcPct val="0"/>
              </a:spcAft>
            </a:pPr>
            <a:r>
              <a:rPr lang="en-US" sz="2000" b="1" i="1" dirty="0" smtClean="0">
                <a:solidFill>
                  <a:srgbClr val="FF9900"/>
                </a:solidFill>
                <a:cs typeface="Arial" charset="0"/>
              </a:rPr>
              <a:t>Myths and Realities</a:t>
            </a:r>
          </a:p>
          <a:p>
            <a:pPr algn="ctr" fontAlgn="base">
              <a:spcBef>
                <a:spcPct val="0"/>
              </a:spcBef>
              <a:spcAft>
                <a:spcPct val="0"/>
              </a:spcAft>
            </a:pPr>
            <a:r>
              <a:rPr lang="en-US" sz="2000" b="1" i="1" dirty="0" smtClean="0">
                <a:solidFill>
                  <a:srgbClr val="FF9900"/>
                </a:solidFill>
                <a:cs typeface="Arial" charset="0"/>
              </a:rPr>
              <a:t>In Healthcare Emergency Readiness</a:t>
            </a:r>
          </a:p>
          <a:p>
            <a:pPr algn="ctr" fontAlgn="base">
              <a:spcBef>
                <a:spcPct val="0"/>
              </a:spcBef>
              <a:spcAft>
                <a:spcPct val="0"/>
              </a:spcAft>
            </a:pPr>
            <a:r>
              <a:rPr lang="en-US" sz="2000" b="1" i="1" dirty="0" smtClean="0">
                <a:solidFill>
                  <a:srgbClr val="FF9900"/>
                </a:solidFill>
                <a:cs typeface="Arial" charset="0"/>
              </a:rPr>
              <a:t>November 2012 </a:t>
            </a:r>
            <a:endParaRPr lang="en-US" sz="2000" b="1" dirty="0">
              <a:solidFill>
                <a:srgbClr val="FF9900"/>
              </a:solidFill>
              <a:cs typeface="Arial" charset="0"/>
            </a:endParaRPr>
          </a:p>
        </p:txBody>
      </p:sp>
    </p:spTree>
    <p:extLst>
      <p:ext uri="{BB962C8B-B14F-4D97-AF65-F5344CB8AC3E}">
        <p14:creationId xmlns:p14="http://schemas.microsoft.com/office/powerpoint/2010/main" val="22835200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114" name="Rectangle 2"/>
          <p:cNvSpPr>
            <a:spLocks noGrp="1" noChangeArrowheads="1"/>
          </p:cNvSpPr>
          <p:nvPr>
            <p:ph type="title"/>
          </p:nvPr>
        </p:nvSpPr>
        <p:spPr>
          <a:xfrm>
            <a:off x="1371600" y="228600"/>
            <a:ext cx="7772400" cy="944628"/>
          </a:xfrm>
        </p:spPr>
        <p:txBody>
          <a:bodyPr/>
          <a:lstStyle/>
          <a:p>
            <a:r>
              <a:rPr lang="en-US" sz="2800" dirty="0">
                <a:solidFill>
                  <a:srgbClr val="000000"/>
                </a:solidFill>
              </a:rPr>
              <a:t>Myth </a:t>
            </a:r>
            <a:r>
              <a:rPr lang="en-US" sz="2800" dirty="0" smtClean="0">
                <a:solidFill>
                  <a:srgbClr val="000000"/>
                </a:solidFill>
              </a:rPr>
              <a:t>3 </a:t>
            </a:r>
            <a:r>
              <a:rPr lang="en-US" sz="2800" dirty="0">
                <a:solidFill>
                  <a:srgbClr val="000000"/>
                </a:solidFill>
              </a:rPr>
              <a:t>– </a:t>
            </a:r>
            <a:r>
              <a:rPr lang="en-US" sz="2800" dirty="0" smtClean="0">
                <a:solidFill>
                  <a:srgbClr val="000000"/>
                </a:solidFill>
              </a:rPr>
              <a:t>Suburban Facilities </a:t>
            </a:r>
            <a:r>
              <a:rPr lang="en-US" sz="2800" dirty="0">
                <a:solidFill>
                  <a:srgbClr val="000000"/>
                </a:solidFill>
              </a:rPr>
              <a:t>are Not Targets</a:t>
            </a:r>
            <a:endParaRPr lang="en-US" sz="2800" dirty="0"/>
          </a:p>
        </p:txBody>
      </p:sp>
      <p:sp>
        <p:nvSpPr>
          <p:cNvPr id="1626115" name="Rectangle 3"/>
          <p:cNvSpPr>
            <a:spLocks noGrp="1" noChangeArrowheads="1"/>
          </p:cNvSpPr>
          <p:nvPr>
            <p:ph type="body" sz="half" idx="1"/>
          </p:nvPr>
        </p:nvSpPr>
        <p:spPr>
          <a:xfrm>
            <a:off x="381000" y="1371600"/>
            <a:ext cx="3810000" cy="2667000"/>
          </a:xfrm>
          <a:solidFill>
            <a:schemeClr val="bg1">
              <a:lumMod val="95000"/>
            </a:schemeClr>
          </a:solidFill>
          <a:ln>
            <a:solidFill>
              <a:schemeClr val="accent1"/>
            </a:solidFill>
          </a:ln>
        </p:spPr>
        <p:txBody>
          <a:bodyPr/>
          <a:lstStyle/>
          <a:p>
            <a:pPr marL="0" indent="0">
              <a:lnSpc>
                <a:spcPct val="90000"/>
              </a:lnSpc>
              <a:buNone/>
            </a:pPr>
            <a:r>
              <a:rPr lang="en-US" sz="2400" b="1" dirty="0">
                <a:solidFill>
                  <a:srgbClr val="CC3300"/>
                </a:solidFill>
              </a:rPr>
              <a:t>Myth</a:t>
            </a:r>
            <a:br>
              <a:rPr lang="en-US" sz="2400" b="1" dirty="0">
                <a:solidFill>
                  <a:srgbClr val="CC3300"/>
                </a:solidFill>
              </a:rPr>
            </a:br>
            <a:r>
              <a:rPr lang="en-US" sz="1800" b="1" dirty="0"/>
              <a:t>According to our HVA experts, the probability of our area being a target is nil because “</a:t>
            </a:r>
            <a:r>
              <a:rPr lang="en-US" sz="2000" b="1" dirty="0">
                <a:solidFill>
                  <a:srgbClr val="CC3300"/>
                </a:solidFill>
              </a:rPr>
              <a:t>we are a suburban facility</a:t>
            </a:r>
            <a:r>
              <a:rPr lang="en-US" sz="1800" b="1" dirty="0"/>
              <a:t>; the large metropolitan facilities and local governmental planners are preparing for terrorist response; the probability of our direct involvement </a:t>
            </a:r>
            <a:r>
              <a:rPr lang="en-US" sz="2000" b="1" dirty="0">
                <a:solidFill>
                  <a:srgbClr val="CC3300"/>
                </a:solidFill>
              </a:rPr>
              <a:t>is unlikely</a:t>
            </a:r>
            <a:r>
              <a:rPr lang="en-US" sz="1800" b="1" dirty="0"/>
              <a:t>.”</a:t>
            </a:r>
          </a:p>
        </p:txBody>
      </p:sp>
      <p:sp>
        <p:nvSpPr>
          <p:cNvPr id="1626116" name="Rectangle 4"/>
          <p:cNvSpPr>
            <a:spLocks noGrp="1" noChangeArrowheads="1"/>
          </p:cNvSpPr>
          <p:nvPr>
            <p:ph type="body" sz="half" idx="2"/>
          </p:nvPr>
        </p:nvSpPr>
        <p:spPr>
          <a:xfrm>
            <a:off x="4648200" y="1371600"/>
            <a:ext cx="4267200" cy="4800600"/>
          </a:xfrm>
        </p:spPr>
        <p:txBody>
          <a:bodyPr/>
          <a:lstStyle/>
          <a:p>
            <a:pPr>
              <a:lnSpc>
                <a:spcPct val="90000"/>
              </a:lnSpc>
            </a:pPr>
            <a:r>
              <a:rPr lang="en-US" sz="2800" b="1" dirty="0">
                <a:solidFill>
                  <a:srgbClr val="0000FF"/>
                </a:solidFill>
              </a:rPr>
              <a:t>Reality</a:t>
            </a:r>
            <a:r>
              <a:rPr lang="en-US" b="1" dirty="0">
                <a:solidFill>
                  <a:srgbClr val="0000FF"/>
                </a:solidFill>
              </a:rPr>
              <a:t/>
            </a:r>
            <a:br>
              <a:rPr lang="en-US" b="1" dirty="0">
                <a:solidFill>
                  <a:srgbClr val="0000FF"/>
                </a:solidFill>
              </a:rPr>
            </a:br>
            <a:r>
              <a:rPr lang="en-US" sz="1800" dirty="0"/>
              <a:t>Clustered urban healthcare facilities are seen as soft infrastructure targets with </a:t>
            </a:r>
            <a:r>
              <a:rPr lang="en-US" sz="2000" b="1" i="1" u="sng" dirty="0"/>
              <a:t>high probability as "dirty bomb"  victims.</a:t>
            </a:r>
            <a:r>
              <a:rPr lang="en-US" sz="1800" dirty="0"/>
              <a:t>  Destruction of these healthcare assets </a:t>
            </a:r>
            <a:r>
              <a:rPr lang="en-US" sz="2000" b="1" i="1" u="sng" dirty="0"/>
              <a:t>forces care to the suburbs and beyond.</a:t>
            </a:r>
            <a:r>
              <a:rPr lang="en-US" sz="1800" dirty="0"/>
              <a:t> This strategy, whether the medical centers are the primary target or an attack in tandem with a high profile urban target in the vicinity, is designed to maximize lethality and deny treatment for victims</a:t>
            </a:r>
            <a:r>
              <a:rPr lang="en-US" sz="1800" dirty="0" smtClean="0"/>
              <a:t>.</a:t>
            </a:r>
            <a:r>
              <a:rPr lang="en-US" sz="2000" b="1" i="1" u="sng" dirty="0" smtClean="0"/>
              <a:t> </a:t>
            </a:r>
          </a:p>
          <a:p>
            <a:pPr>
              <a:lnSpc>
                <a:spcPct val="90000"/>
              </a:lnSpc>
            </a:pPr>
            <a:r>
              <a:rPr lang="en-US" sz="2000" b="1" i="1" dirty="0" smtClean="0"/>
              <a:t>Terror </a:t>
            </a:r>
            <a:r>
              <a:rPr lang="en-US" sz="2000" b="1" i="1" dirty="0"/>
              <a:t>Multiplier Effect.</a:t>
            </a:r>
          </a:p>
        </p:txBody>
      </p:sp>
      <p:sp>
        <p:nvSpPr>
          <p:cNvPr id="1626117" name="AutoShape 5"/>
          <p:cNvSpPr>
            <a:spLocks noChangeArrowheads="1"/>
          </p:cNvSpPr>
          <p:nvPr/>
        </p:nvSpPr>
        <p:spPr bwMode="auto">
          <a:xfrm rot="5400000">
            <a:off x="3619500" y="30861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Rectangle 11"/>
          <p:cNvSpPr txBox="1">
            <a:spLocks noChangeArrowheads="1"/>
          </p:cNvSpPr>
          <p:nvPr/>
        </p:nvSpPr>
        <p:spPr bwMode="auto">
          <a:xfrm>
            <a:off x="381000" y="4305300"/>
            <a:ext cx="3810000" cy="20193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Selection of Terrorist Targets are based on Opportunity. </a:t>
            </a:r>
          </a:p>
          <a:p>
            <a:pPr>
              <a:lnSpc>
                <a:spcPct val="80000"/>
              </a:lnSpc>
            </a:pPr>
            <a:r>
              <a:rPr lang="en-US" dirty="0" smtClean="0">
                <a:solidFill>
                  <a:srgbClr val="FF0000"/>
                </a:solidFill>
              </a:rPr>
              <a:t>Gun violence continues to escalate in all hospitals; Mumbai-like attacks are a real threat </a:t>
            </a:r>
            <a:endParaRPr lang="en-US" dirty="0">
              <a:solidFill>
                <a:srgbClr val="FF0000"/>
              </a:solidFill>
            </a:endParaRPr>
          </a:p>
        </p:txBody>
      </p:sp>
    </p:spTree>
    <p:extLst>
      <p:ext uri="{BB962C8B-B14F-4D97-AF65-F5344CB8AC3E}">
        <p14:creationId xmlns:p14="http://schemas.microsoft.com/office/powerpoint/2010/main" val="39962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61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261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26116">
                                            <p:txEl>
                                              <p:pRg st="0" end="0"/>
                                            </p:txEl>
                                          </p:spTgt>
                                        </p:tgtEl>
                                        <p:attrNameLst>
                                          <p:attrName>style.visibility</p:attrName>
                                        </p:attrNameLst>
                                      </p:cBhvr>
                                      <p:to>
                                        <p:strVal val="visible"/>
                                      </p:to>
                                    </p:set>
                                    <p:anim calcmode="lin" valueType="num">
                                      <p:cBhvr>
                                        <p:cTn id="14" dur="1000" fill="hold"/>
                                        <p:tgtEl>
                                          <p:spTgt spid="16261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261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261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26116">
                                            <p:txEl>
                                              <p:pRg st="1" end="1"/>
                                            </p:txEl>
                                          </p:spTgt>
                                        </p:tgtEl>
                                        <p:attrNameLst>
                                          <p:attrName>style.visibility</p:attrName>
                                        </p:attrNameLst>
                                      </p:cBhvr>
                                      <p:to>
                                        <p:strVal val="visible"/>
                                      </p:to>
                                    </p:set>
                                    <p:anim calcmode="lin" valueType="num">
                                      <p:cBhvr>
                                        <p:cTn id="21" dur="1000" fill="hold"/>
                                        <p:tgtEl>
                                          <p:spTgt spid="16261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261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261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6115" grpId="0" animBg="1"/>
      <p:bldP spid="1626116" grpId="0" build="p"/>
      <p:bldP spid="162611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7139" name="Rectangle 3"/>
          <p:cNvSpPr>
            <a:spLocks noGrp="1" noChangeArrowheads="1"/>
          </p:cNvSpPr>
          <p:nvPr>
            <p:ph type="body" sz="half" idx="1"/>
          </p:nvPr>
        </p:nvSpPr>
        <p:spPr>
          <a:xfrm>
            <a:off x="228600" y="990600"/>
            <a:ext cx="3962400" cy="2819400"/>
          </a:xfrm>
          <a:solidFill>
            <a:schemeClr val="bg1">
              <a:lumMod val="95000"/>
            </a:schemeClr>
          </a:solidFill>
          <a:ln>
            <a:solidFill>
              <a:schemeClr val="accent1"/>
            </a:solidFill>
          </a:ln>
        </p:spPr>
        <p:txBody>
          <a:bodyPr/>
          <a:lstStyle/>
          <a:p>
            <a:pPr marL="0" indent="0">
              <a:buNone/>
            </a:pPr>
            <a:r>
              <a:rPr lang="en-US" sz="2800" b="1" dirty="0">
                <a:solidFill>
                  <a:srgbClr val="CC3300"/>
                </a:solidFill>
              </a:rPr>
              <a:t>Myth</a:t>
            </a:r>
            <a:r>
              <a:rPr lang="en-US" sz="2400" b="1" dirty="0">
                <a:solidFill>
                  <a:srgbClr val="CC3300"/>
                </a:solidFill>
              </a:rPr>
              <a:t/>
            </a:r>
            <a:br>
              <a:rPr lang="en-US" sz="2400" b="1" dirty="0">
                <a:solidFill>
                  <a:srgbClr val="CC3300"/>
                </a:solidFill>
              </a:rPr>
            </a:br>
            <a:r>
              <a:rPr lang="en-US" sz="1800" b="1" dirty="0"/>
              <a:t>We have </a:t>
            </a:r>
            <a:r>
              <a:rPr lang="en-US" sz="2000" b="1" u="sng" dirty="0"/>
              <a:t>not formally participated in local or regional planning</a:t>
            </a:r>
            <a:r>
              <a:rPr lang="en-US" sz="1800" b="1" dirty="0"/>
              <a:t> or received any federal grant funds for CBRNE readiness so we </a:t>
            </a:r>
            <a:r>
              <a:rPr lang="en-US" sz="2000" b="1" u="sng" dirty="0"/>
              <a:t>are not obligated to have</a:t>
            </a:r>
            <a:r>
              <a:rPr lang="en-US" sz="1800" b="1" dirty="0"/>
              <a:t> an emergency management plan that meets NRP/NIMS/ICS expectations.</a:t>
            </a:r>
          </a:p>
        </p:txBody>
      </p:sp>
      <p:sp>
        <p:nvSpPr>
          <p:cNvPr id="1627140" name="Rectangle 4"/>
          <p:cNvSpPr>
            <a:spLocks noGrp="1" noChangeArrowheads="1"/>
          </p:cNvSpPr>
          <p:nvPr>
            <p:ph type="body" sz="half" idx="2"/>
          </p:nvPr>
        </p:nvSpPr>
        <p:spPr>
          <a:xfrm>
            <a:off x="4648200" y="1371600"/>
            <a:ext cx="4267200" cy="4191000"/>
          </a:xfrm>
        </p:spPr>
        <p:txBody>
          <a:bodyPr/>
          <a:lstStyle/>
          <a:p>
            <a:r>
              <a:rPr lang="en-US" sz="2800" b="1" dirty="0">
                <a:solidFill>
                  <a:srgbClr val="0000FF"/>
                </a:solidFill>
              </a:rPr>
              <a:t>Reality</a:t>
            </a:r>
            <a:r>
              <a:rPr lang="en-US" b="1" dirty="0">
                <a:solidFill>
                  <a:srgbClr val="0000FF"/>
                </a:solidFill>
              </a:rPr>
              <a:t/>
            </a:r>
            <a:br>
              <a:rPr lang="en-US" b="1" dirty="0">
                <a:solidFill>
                  <a:srgbClr val="0000FF"/>
                </a:solidFill>
              </a:rPr>
            </a:br>
            <a:r>
              <a:rPr lang="en-US" sz="1800" dirty="0"/>
              <a:t>Homeland Security Presidential Directives have designated </a:t>
            </a:r>
            <a:r>
              <a:rPr lang="en-US" sz="2000" b="1" i="1" u="sng" dirty="0"/>
              <a:t>all hospitals and clinics as Critical Infrastructure/Key Assets and medical staff as First Responders/First Receivers.</a:t>
            </a:r>
            <a:r>
              <a:rPr lang="en-US" sz="1800" dirty="0"/>
              <a:t>  DHHS's Center for Medicare and Medicaid Services (CMS) requires all-hazards (including CBRNE) preparedness as a </a:t>
            </a:r>
            <a:r>
              <a:rPr lang="en-US" sz="2400" b="1" dirty="0"/>
              <a:t>Condition of Participation (COP).</a:t>
            </a:r>
          </a:p>
        </p:txBody>
      </p:sp>
      <p:sp>
        <p:nvSpPr>
          <p:cNvPr id="1627141" name="AutoShape 5"/>
          <p:cNvSpPr>
            <a:spLocks noChangeArrowheads="1"/>
          </p:cNvSpPr>
          <p:nvPr/>
        </p:nvSpPr>
        <p:spPr bwMode="auto">
          <a:xfrm rot="5400000">
            <a:off x="3619500" y="30861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itle 1"/>
          <p:cNvSpPr>
            <a:spLocks noGrp="1"/>
          </p:cNvSpPr>
          <p:nvPr>
            <p:ph type="title"/>
          </p:nvPr>
        </p:nvSpPr>
        <p:spPr/>
        <p:txBody>
          <a:bodyPr/>
          <a:lstStyle/>
          <a:p>
            <a:r>
              <a:rPr lang="en-US" dirty="0">
                <a:solidFill>
                  <a:srgbClr val="000000"/>
                </a:solidFill>
              </a:rPr>
              <a:t>Myth </a:t>
            </a:r>
            <a:r>
              <a:rPr lang="en-US" dirty="0" smtClean="0">
                <a:solidFill>
                  <a:srgbClr val="000000"/>
                </a:solidFill>
              </a:rPr>
              <a:t>4 </a:t>
            </a:r>
            <a:r>
              <a:rPr lang="en-US" dirty="0">
                <a:solidFill>
                  <a:srgbClr val="000000"/>
                </a:solidFill>
              </a:rPr>
              <a:t>– </a:t>
            </a:r>
            <a:r>
              <a:rPr lang="en-US" dirty="0" smtClean="0">
                <a:solidFill>
                  <a:srgbClr val="000000"/>
                </a:solidFill>
              </a:rPr>
              <a:t>No Legal Obligation</a:t>
            </a:r>
            <a:endParaRPr lang="en-US" dirty="0"/>
          </a:p>
        </p:txBody>
      </p:sp>
      <p:sp>
        <p:nvSpPr>
          <p:cNvPr id="8" name="Rectangle 11"/>
          <p:cNvSpPr txBox="1">
            <a:spLocks noChangeArrowheads="1"/>
          </p:cNvSpPr>
          <p:nvPr/>
        </p:nvSpPr>
        <p:spPr bwMode="auto">
          <a:xfrm>
            <a:off x="228600" y="3924300"/>
            <a:ext cx="3962400" cy="22479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NOLA Hospitals sued and settled for millions; medical staff arrested and charged with Murder of Patients. </a:t>
            </a:r>
          </a:p>
          <a:p>
            <a:pPr>
              <a:lnSpc>
                <a:spcPct val="80000"/>
              </a:lnSpc>
            </a:pPr>
            <a:r>
              <a:rPr lang="en-US" dirty="0" smtClean="0">
                <a:solidFill>
                  <a:srgbClr val="FF0000"/>
                </a:solidFill>
              </a:rPr>
              <a:t>New Case Law exposes hospitals to litigation for not being prepared for known threats.</a:t>
            </a:r>
          </a:p>
        </p:txBody>
      </p:sp>
    </p:spTree>
    <p:extLst>
      <p:ext uri="{BB962C8B-B14F-4D97-AF65-F5344CB8AC3E}">
        <p14:creationId xmlns:p14="http://schemas.microsoft.com/office/powerpoint/2010/main" val="160631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71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2714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27140">
                                            <p:txEl>
                                              <p:pRg st="0" end="0"/>
                                            </p:txEl>
                                          </p:spTgt>
                                        </p:tgtEl>
                                        <p:attrNameLst>
                                          <p:attrName>style.visibility</p:attrName>
                                        </p:attrNameLst>
                                      </p:cBhvr>
                                      <p:to>
                                        <p:strVal val="visible"/>
                                      </p:to>
                                    </p:set>
                                    <p:anim calcmode="lin" valueType="num">
                                      <p:cBhvr>
                                        <p:cTn id="14" dur="1000" fill="hold"/>
                                        <p:tgtEl>
                                          <p:spTgt spid="162714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2714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2714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7139" grpId="0" animBg="1"/>
      <p:bldP spid="1627140" grpId="0" build="p"/>
      <p:bldP spid="1627141"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63" name="Rectangle 3"/>
          <p:cNvSpPr>
            <a:spLocks noGrp="1" noChangeArrowheads="1"/>
          </p:cNvSpPr>
          <p:nvPr>
            <p:ph type="body" sz="half" idx="1"/>
          </p:nvPr>
        </p:nvSpPr>
        <p:spPr>
          <a:xfrm>
            <a:off x="228600" y="1371600"/>
            <a:ext cx="3962400" cy="2286000"/>
          </a:xfrm>
          <a:solidFill>
            <a:schemeClr val="bg1">
              <a:lumMod val="95000"/>
            </a:schemeClr>
          </a:solidFill>
          <a:ln>
            <a:solidFill>
              <a:schemeClr val="accent1"/>
            </a:solidFill>
          </a:ln>
        </p:spPr>
        <p:txBody>
          <a:bodyPr/>
          <a:lstStyle/>
          <a:p>
            <a:pPr marL="0" indent="0">
              <a:buNone/>
            </a:pPr>
            <a:r>
              <a:rPr lang="en-US" sz="2800" b="1" dirty="0">
                <a:solidFill>
                  <a:srgbClr val="CC3300"/>
                </a:solidFill>
              </a:rPr>
              <a:t>Myth</a:t>
            </a:r>
            <a:r>
              <a:rPr lang="en-US" sz="2000" b="1" dirty="0">
                <a:solidFill>
                  <a:srgbClr val="CC3300"/>
                </a:solidFill>
              </a:rPr>
              <a:t/>
            </a:r>
            <a:br>
              <a:rPr lang="en-US" sz="2000" b="1" dirty="0">
                <a:solidFill>
                  <a:srgbClr val="CC3300"/>
                </a:solidFill>
              </a:rPr>
            </a:br>
            <a:r>
              <a:rPr lang="en-US" sz="1800" b="1" dirty="0"/>
              <a:t>Everyone knows that terrorists are </a:t>
            </a:r>
            <a:r>
              <a:rPr lang="en-US" sz="2400" b="1" dirty="0"/>
              <a:t>looking for spectacular, high victim count, high profile targets. </a:t>
            </a:r>
            <a:r>
              <a:rPr lang="en-US" sz="1800" b="1" dirty="0"/>
              <a:t> We don't meet any of those criteria so we have little to fear.</a:t>
            </a:r>
          </a:p>
        </p:txBody>
      </p:sp>
      <p:sp>
        <p:nvSpPr>
          <p:cNvPr id="1628164" name="Rectangle 4"/>
          <p:cNvSpPr>
            <a:spLocks noGrp="1" noChangeArrowheads="1"/>
          </p:cNvSpPr>
          <p:nvPr>
            <p:ph type="body" sz="half" idx="2"/>
          </p:nvPr>
        </p:nvSpPr>
        <p:spPr>
          <a:xfrm>
            <a:off x="4648200" y="1371600"/>
            <a:ext cx="4267200" cy="4800600"/>
          </a:xfrm>
        </p:spPr>
        <p:txBody>
          <a:bodyPr/>
          <a:lstStyle/>
          <a:p>
            <a:r>
              <a:rPr lang="en-US" sz="2800" b="1" dirty="0">
                <a:solidFill>
                  <a:srgbClr val="0000FF"/>
                </a:solidFill>
              </a:rPr>
              <a:t>Reality</a:t>
            </a:r>
            <a:r>
              <a:rPr lang="en-US" sz="2400" b="1" dirty="0">
                <a:solidFill>
                  <a:srgbClr val="0000FF"/>
                </a:solidFill>
              </a:rPr>
              <a:t/>
            </a:r>
            <a:br>
              <a:rPr lang="en-US" sz="2400" b="1" dirty="0">
                <a:solidFill>
                  <a:srgbClr val="0000FF"/>
                </a:solidFill>
              </a:rPr>
            </a:br>
            <a:r>
              <a:rPr lang="en-US" sz="1800" b="1" dirty="0"/>
              <a:t>Recent intelligence estimates indicate that the likelihood terrorists would choose one large target has reduced by twenty-five percent (25%) and </a:t>
            </a:r>
            <a:r>
              <a:rPr lang="en-US" sz="2400" b="1" i="1" u="sng" dirty="0"/>
              <a:t>selection of multiple smaller targets has increased.</a:t>
            </a:r>
            <a:r>
              <a:rPr lang="en-US" sz="1800" b="1" dirty="0"/>
              <a:t> Target selection is partially a function of access; as larger targets "harden," </a:t>
            </a:r>
            <a:r>
              <a:rPr lang="en-US" sz="2400" b="1" i="1" u="sng" dirty="0"/>
              <a:t>selection of "softer" more vulnerable targets are more likely. </a:t>
            </a:r>
            <a:r>
              <a:rPr lang="en-US" sz="1800" b="1" dirty="0"/>
              <a:t> Recent insurance industry target modeling also reflects a shift away from larger targets.</a:t>
            </a:r>
          </a:p>
        </p:txBody>
      </p:sp>
      <p:sp>
        <p:nvSpPr>
          <p:cNvPr id="1628165" name="AutoShape 5"/>
          <p:cNvSpPr>
            <a:spLocks noChangeArrowheads="1"/>
          </p:cNvSpPr>
          <p:nvPr/>
        </p:nvSpPr>
        <p:spPr bwMode="auto">
          <a:xfrm rot="5400000">
            <a:off x="3619500" y="30861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Rectangle 11"/>
          <p:cNvSpPr txBox="1">
            <a:spLocks noChangeArrowheads="1"/>
          </p:cNvSpPr>
          <p:nvPr/>
        </p:nvSpPr>
        <p:spPr bwMode="auto">
          <a:xfrm>
            <a:off x="228600" y="3962400"/>
            <a:ext cx="3940126" cy="22098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All hospitals with Medical-Use Radiological Materials (MURM) are subject to “explode on site or steal for later use” scenario.</a:t>
            </a:r>
          </a:p>
          <a:p>
            <a:pPr>
              <a:lnSpc>
                <a:spcPct val="80000"/>
              </a:lnSpc>
            </a:pPr>
            <a:r>
              <a:rPr lang="en-US" dirty="0" smtClean="0">
                <a:solidFill>
                  <a:srgbClr val="FF0000"/>
                </a:solidFill>
              </a:rPr>
              <a:t>NRC reports 5,000 MURM devices have been lost, misplaced or stolen.</a:t>
            </a:r>
            <a:endParaRPr lang="en-US" dirty="0">
              <a:solidFill>
                <a:srgbClr val="FF0000"/>
              </a:solidFill>
            </a:endParaRPr>
          </a:p>
        </p:txBody>
      </p:sp>
      <p:sp>
        <p:nvSpPr>
          <p:cNvPr id="10" name="Title 1"/>
          <p:cNvSpPr>
            <a:spLocks noGrp="1"/>
          </p:cNvSpPr>
          <p:nvPr>
            <p:ph type="title"/>
          </p:nvPr>
        </p:nvSpPr>
        <p:spPr>
          <a:xfrm>
            <a:off x="1371600" y="228600"/>
            <a:ext cx="7543800" cy="944628"/>
          </a:xfrm>
        </p:spPr>
        <p:txBody>
          <a:bodyPr/>
          <a:lstStyle/>
          <a:p>
            <a:r>
              <a:rPr lang="en-US" dirty="0">
                <a:solidFill>
                  <a:srgbClr val="000000"/>
                </a:solidFill>
              </a:rPr>
              <a:t>Myth </a:t>
            </a:r>
            <a:r>
              <a:rPr lang="en-US" dirty="0" smtClean="0">
                <a:solidFill>
                  <a:srgbClr val="000000"/>
                </a:solidFill>
              </a:rPr>
              <a:t>5 </a:t>
            </a:r>
            <a:r>
              <a:rPr lang="en-US" dirty="0">
                <a:solidFill>
                  <a:srgbClr val="000000"/>
                </a:solidFill>
              </a:rPr>
              <a:t>– </a:t>
            </a:r>
            <a:r>
              <a:rPr lang="en-US" dirty="0" smtClean="0">
                <a:solidFill>
                  <a:srgbClr val="000000"/>
                </a:solidFill>
              </a:rPr>
              <a:t>We are Low Profile; Low Risk</a:t>
            </a:r>
            <a:endParaRPr lang="en-US" dirty="0"/>
          </a:p>
        </p:txBody>
      </p:sp>
    </p:spTree>
    <p:extLst>
      <p:ext uri="{BB962C8B-B14F-4D97-AF65-F5344CB8AC3E}">
        <p14:creationId xmlns:p14="http://schemas.microsoft.com/office/powerpoint/2010/main" val="409108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8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628164">
                                            <p:txEl>
                                              <p:pRg st="0" end="0"/>
                                            </p:txEl>
                                          </p:spTgt>
                                        </p:tgtEl>
                                        <p:attrNameLst>
                                          <p:attrName>style.visibility</p:attrName>
                                        </p:attrNameLst>
                                      </p:cBhvr>
                                      <p:to>
                                        <p:strVal val="visible"/>
                                      </p:to>
                                    </p:set>
                                    <p:anim calcmode="lin" valueType="num">
                                      <p:cBhvr>
                                        <p:cTn id="11" dur="1000" fill="hold"/>
                                        <p:tgtEl>
                                          <p:spTgt spid="1628164">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1628164">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1628164">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62816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63" grpId="0" animBg="1"/>
      <p:bldP spid="1628164" grpId="0" build="p"/>
      <p:bldP spid="162816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186" name="Rectangle 2"/>
          <p:cNvSpPr>
            <a:spLocks noGrp="1" noChangeArrowheads="1"/>
          </p:cNvSpPr>
          <p:nvPr>
            <p:ph type="title"/>
          </p:nvPr>
        </p:nvSpPr>
        <p:spPr/>
        <p:txBody>
          <a:bodyPr/>
          <a:lstStyle/>
          <a:p>
            <a:r>
              <a:rPr lang="en-US" dirty="0">
                <a:solidFill>
                  <a:srgbClr val="000000"/>
                </a:solidFill>
              </a:rPr>
              <a:t>Myth </a:t>
            </a:r>
            <a:r>
              <a:rPr lang="en-US" dirty="0" smtClean="0">
                <a:solidFill>
                  <a:srgbClr val="000000"/>
                </a:solidFill>
              </a:rPr>
              <a:t>6a </a:t>
            </a:r>
            <a:r>
              <a:rPr lang="en-US" dirty="0">
                <a:solidFill>
                  <a:srgbClr val="000000"/>
                </a:solidFill>
              </a:rPr>
              <a:t>– We are Low Profile; Low Risk</a:t>
            </a:r>
            <a:endParaRPr lang="en-US" sz="1800" dirty="0"/>
          </a:p>
        </p:txBody>
      </p:sp>
      <p:sp>
        <p:nvSpPr>
          <p:cNvPr id="1629187" name="Rectangle 3"/>
          <p:cNvSpPr>
            <a:spLocks noGrp="1" noChangeArrowheads="1"/>
          </p:cNvSpPr>
          <p:nvPr>
            <p:ph type="body" sz="half" idx="1"/>
          </p:nvPr>
        </p:nvSpPr>
        <p:spPr>
          <a:xfrm>
            <a:off x="228600" y="1024596"/>
            <a:ext cx="3627120" cy="2667000"/>
          </a:xfrm>
          <a:solidFill>
            <a:schemeClr val="bg1">
              <a:lumMod val="95000"/>
            </a:schemeClr>
          </a:solidFill>
          <a:ln>
            <a:solidFill>
              <a:schemeClr val="accent1"/>
            </a:solidFill>
          </a:ln>
        </p:spPr>
        <p:txBody>
          <a:bodyPr/>
          <a:lstStyle/>
          <a:p>
            <a:pPr marL="0" indent="0">
              <a:buNone/>
            </a:pPr>
            <a:r>
              <a:rPr lang="en-US" sz="2800" b="1" dirty="0">
                <a:solidFill>
                  <a:srgbClr val="CC3300"/>
                </a:solidFill>
              </a:rPr>
              <a:t>Myth</a:t>
            </a:r>
            <a:br>
              <a:rPr lang="en-US" sz="2800" b="1" dirty="0">
                <a:solidFill>
                  <a:srgbClr val="CC3300"/>
                </a:solidFill>
              </a:rPr>
            </a:br>
            <a:r>
              <a:rPr lang="en-US" b="1" dirty="0"/>
              <a:t>Hospitals and clinics are unlikely terrorist targets, and if they were selected it would be large famous medical centers in urban settings.  </a:t>
            </a:r>
            <a:r>
              <a:rPr lang="en-US" b="1" dirty="0" smtClean="0"/>
              <a:t>It </a:t>
            </a:r>
            <a:r>
              <a:rPr lang="en-US" b="1" dirty="0"/>
              <a:t>is improbable that a small town healthcare facility would be targeted.</a:t>
            </a:r>
          </a:p>
        </p:txBody>
      </p:sp>
      <p:sp>
        <p:nvSpPr>
          <p:cNvPr id="1629188" name="Rectangle 4"/>
          <p:cNvSpPr>
            <a:spLocks noGrp="1" noChangeArrowheads="1"/>
          </p:cNvSpPr>
          <p:nvPr>
            <p:ph type="body" sz="half" idx="2"/>
          </p:nvPr>
        </p:nvSpPr>
        <p:spPr>
          <a:xfrm>
            <a:off x="4648200" y="1066800"/>
            <a:ext cx="4191000" cy="3657600"/>
          </a:xfrm>
        </p:spPr>
        <p:txBody>
          <a:bodyPr/>
          <a:lstStyle/>
          <a:p>
            <a:r>
              <a:rPr lang="en-US" sz="3200" b="1" dirty="0">
                <a:solidFill>
                  <a:srgbClr val="0000FF"/>
                </a:solidFill>
              </a:rPr>
              <a:t>Reality</a:t>
            </a:r>
            <a:r>
              <a:rPr lang="en-US" sz="2400" b="1" dirty="0">
                <a:solidFill>
                  <a:srgbClr val="0000FF"/>
                </a:solidFill>
              </a:rPr>
              <a:t/>
            </a:r>
            <a:br>
              <a:rPr lang="en-US" sz="2400" b="1" dirty="0">
                <a:solidFill>
                  <a:srgbClr val="0000FF"/>
                </a:solidFill>
              </a:rPr>
            </a:br>
            <a:r>
              <a:rPr lang="en-US" dirty="0"/>
              <a:t>Recent highly suspicious activities involving </a:t>
            </a:r>
            <a:r>
              <a:rPr lang="en-US" b="1" i="1" u="sng" dirty="0"/>
              <a:t>fake federal and accrediting hospital inspectors</a:t>
            </a:r>
            <a:r>
              <a:rPr lang="en-US" dirty="0"/>
              <a:t> appearing in the middle of the night asking for building tours have </a:t>
            </a:r>
            <a:r>
              <a:rPr lang="en-US" b="1" i="1" u="sng" dirty="0"/>
              <a:t>little common pattern relative to size, geography, ownership or specialty</a:t>
            </a:r>
            <a:r>
              <a:rPr lang="en-US" dirty="0"/>
              <a:t>.  </a:t>
            </a:r>
          </a:p>
          <a:p>
            <a:r>
              <a:rPr lang="en-US" dirty="0"/>
              <a:t>A spate of unexplained </a:t>
            </a:r>
            <a:r>
              <a:rPr lang="en-US" b="1" i="1" u="sng" dirty="0"/>
              <a:t>intense interest in</a:t>
            </a:r>
            <a:r>
              <a:rPr lang="en-US" dirty="0"/>
              <a:t> specific areas of healthcare facilities focused on </a:t>
            </a:r>
            <a:r>
              <a:rPr lang="en-US" b="1" i="1" u="sng" dirty="0"/>
              <a:t>pharmacy and radiology departments</a:t>
            </a:r>
            <a:r>
              <a:rPr lang="en-US" dirty="0"/>
              <a:t> had little in common with facility characteristics. </a:t>
            </a:r>
          </a:p>
          <a:p>
            <a:r>
              <a:rPr lang="en-US" dirty="0"/>
              <a:t>Theft and questionable purchases of </a:t>
            </a:r>
            <a:r>
              <a:rPr lang="en-US" b="1" i="1" u="sng" dirty="0"/>
              <a:t>used ambulances</a:t>
            </a:r>
            <a:r>
              <a:rPr lang="en-US" dirty="0"/>
              <a:t> appear to be geographically random events.</a:t>
            </a:r>
          </a:p>
        </p:txBody>
      </p:sp>
      <p:sp>
        <p:nvSpPr>
          <p:cNvPr id="1629189" name="AutoShape 5"/>
          <p:cNvSpPr>
            <a:spLocks noChangeArrowheads="1"/>
          </p:cNvSpPr>
          <p:nvPr/>
        </p:nvSpPr>
        <p:spPr bwMode="auto">
          <a:xfrm rot="5400000">
            <a:off x="3390900" y="33147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Rectangle 11"/>
          <p:cNvSpPr txBox="1">
            <a:spLocks noChangeArrowheads="1"/>
          </p:cNvSpPr>
          <p:nvPr/>
        </p:nvSpPr>
        <p:spPr bwMode="auto">
          <a:xfrm>
            <a:off x="198120" y="3843996"/>
            <a:ext cx="3657600" cy="27432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All hospitals with Medical-Use Radiological Materials (MURM) are subject to “explode on site or steal for later use” scenario.</a:t>
            </a:r>
          </a:p>
          <a:p>
            <a:pPr>
              <a:lnSpc>
                <a:spcPct val="80000"/>
              </a:lnSpc>
            </a:pPr>
            <a:r>
              <a:rPr lang="en-US" dirty="0" smtClean="0">
                <a:solidFill>
                  <a:srgbClr val="FF0000"/>
                </a:solidFill>
              </a:rPr>
              <a:t>Workplace and Gun Violence continues to grow in all hospitals.</a:t>
            </a:r>
          </a:p>
          <a:p>
            <a:pPr>
              <a:lnSpc>
                <a:spcPct val="80000"/>
              </a:lnSpc>
            </a:pPr>
            <a:r>
              <a:rPr lang="en-US" dirty="0" smtClean="0">
                <a:solidFill>
                  <a:srgbClr val="FF0000"/>
                </a:solidFill>
              </a:rPr>
              <a:t>Many Hospitals are not prepared for Earthquakes, etc. </a:t>
            </a:r>
            <a:endParaRPr lang="en-US" dirty="0">
              <a:solidFill>
                <a:srgbClr val="FF0000"/>
              </a:solidFill>
            </a:endParaRPr>
          </a:p>
        </p:txBody>
      </p:sp>
    </p:spTree>
    <p:extLst>
      <p:ext uri="{BB962C8B-B14F-4D97-AF65-F5344CB8AC3E}">
        <p14:creationId xmlns:p14="http://schemas.microsoft.com/office/powerpoint/2010/main" val="4177381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29188"/>
                                        </p:tgtEl>
                                        <p:attrNameLst>
                                          <p:attrName>style.visibility</p:attrName>
                                        </p:attrNameLst>
                                      </p:cBhvr>
                                      <p:to>
                                        <p:strVal val="visible"/>
                                      </p:to>
                                    </p:set>
                                    <p:anim calcmode="lin" valueType="num">
                                      <p:cBhvr>
                                        <p:cTn id="7" dur="1000" fill="hold"/>
                                        <p:tgtEl>
                                          <p:spTgt spid="1629188"/>
                                        </p:tgtEl>
                                        <p:attrNameLst>
                                          <p:attrName>ppt_w</p:attrName>
                                        </p:attrNameLst>
                                      </p:cBhvr>
                                      <p:tavLst>
                                        <p:tav tm="0">
                                          <p:val>
                                            <p:strVal val="#ppt_w*0.70"/>
                                          </p:val>
                                        </p:tav>
                                        <p:tav tm="100000">
                                          <p:val>
                                            <p:strVal val="#ppt_w"/>
                                          </p:val>
                                        </p:tav>
                                      </p:tavLst>
                                    </p:anim>
                                    <p:anim calcmode="lin" valueType="num">
                                      <p:cBhvr>
                                        <p:cTn id="8" dur="1000" fill="hold"/>
                                        <p:tgtEl>
                                          <p:spTgt spid="1629188"/>
                                        </p:tgtEl>
                                        <p:attrNameLst>
                                          <p:attrName>ppt_h</p:attrName>
                                        </p:attrNameLst>
                                      </p:cBhvr>
                                      <p:tavLst>
                                        <p:tav tm="0">
                                          <p:val>
                                            <p:strVal val="#ppt_h"/>
                                          </p:val>
                                        </p:tav>
                                        <p:tav tm="100000">
                                          <p:val>
                                            <p:strVal val="#ppt_h"/>
                                          </p:val>
                                        </p:tav>
                                      </p:tavLst>
                                    </p:anim>
                                    <p:animEffect transition="in" filter="fade">
                                      <p:cBhvr>
                                        <p:cTn id="9" dur="1000"/>
                                        <p:tgtEl>
                                          <p:spTgt spid="162918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9188"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0210" name="Rectangle 2"/>
          <p:cNvSpPr>
            <a:spLocks noGrp="1" noChangeArrowheads="1"/>
          </p:cNvSpPr>
          <p:nvPr>
            <p:ph type="title"/>
          </p:nvPr>
        </p:nvSpPr>
        <p:spPr/>
        <p:txBody>
          <a:bodyPr/>
          <a:lstStyle/>
          <a:p>
            <a:r>
              <a:rPr lang="en-US" dirty="0">
                <a:solidFill>
                  <a:srgbClr val="000000"/>
                </a:solidFill>
              </a:rPr>
              <a:t>Myth </a:t>
            </a:r>
            <a:r>
              <a:rPr lang="en-US" dirty="0" smtClean="0">
                <a:solidFill>
                  <a:srgbClr val="000000"/>
                </a:solidFill>
              </a:rPr>
              <a:t>6b </a:t>
            </a:r>
            <a:r>
              <a:rPr lang="en-US" dirty="0">
                <a:solidFill>
                  <a:srgbClr val="000000"/>
                </a:solidFill>
              </a:rPr>
              <a:t>– </a:t>
            </a:r>
            <a:r>
              <a:rPr lang="en-US" dirty="0" smtClean="0">
                <a:solidFill>
                  <a:srgbClr val="000000"/>
                </a:solidFill>
              </a:rPr>
              <a:t>Are We at Stage 3 or 6?</a:t>
            </a:r>
            <a:endParaRPr lang="en-US" sz="1800" dirty="0"/>
          </a:p>
        </p:txBody>
      </p:sp>
      <p:sp>
        <p:nvSpPr>
          <p:cNvPr id="1630212" name="Rectangle 4"/>
          <p:cNvSpPr>
            <a:spLocks noGrp="1" noChangeArrowheads="1"/>
          </p:cNvSpPr>
          <p:nvPr>
            <p:ph type="body" sz="half" idx="2"/>
          </p:nvPr>
        </p:nvSpPr>
        <p:spPr>
          <a:xfrm>
            <a:off x="152400" y="1143000"/>
            <a:ext cx="4114800" cy="3962400"/>
          </a:xfrm>
        </p:spPr>
        <p:txBody>
          <a:bodyPr/>
          <a:lstStyle/>
          <a:p>
            <a:pPr>
              <a:lnSpc>
                <a:spcPct val="80000"/>
              </a:lnSpc>
            </a:pPr>
            <a:r>
              <a:rPr lang="en-US" sz="2400" b="1" dirty="0">
                <a:solidFill>
                  <a:srgbClr val="0000FF"/>
                </a:solidFill>
              </a:rPr>
              <a:t>Continued Reality</a:t>
            </a:r>
            <a:r>
              <a:rPr lang="en-US" sz="1800" b="1" dirty="0">
                <a:solidFill>
                  <a:srgbClr val="0000FF"/>
                </a:solidFill>
              </a:rPr>
              <a:t/>
            </a:r>
            <a:br>
              <a:rPr lang="en-US" sz="1800" b="1" dirty="0">
                <a:solidFill>
                  <a:srgbClr val="0000FF"/>
                </a:solidFill>
              </a:rPr>
            </a:br>
            <a:r>
              <a:rPr lang="en-US" sz="1600" dirty="0"/>
              <a:t>The use of vehicles as future </a:t>
            </a:r>
            <a:r>
              <a:rPr lang="en-US" sz="1800" b="1" i="1" u="sng" dirty="0">
                <a:solidFill>
                  <a:srgbClr val="CC3300"/>
                </a:solidFill>
              </a:rPr>
              <a:t>terrorist delivery systems</a:t>
            </a:r>
            <a:r>
              <a:rPr lang="en-US" sz="1600" dirty="0"/>
              <a:t> is commonly accepted, with VIP limos and ambulances heading the list.  One unsettling aspect associated with the imposter inspectors centers on the commonly accepted hierarchy of threat recognition indicators (TRI). </a:t>
            </a:r>
            <a:endParaRPr lang="en-US" sz="2400" b="1" dirty="0">
              <a:solidFill>
                <a:srgbClr val="0000FF"/>
              </a:solidFill>
            </a:endParaRPr>
          </a:p>
          <a:p>
            <a:pPr>
              <a:lnSpc>
                <a:spcPct val="80000"/>
              </a:lnSpc>
            </a:pPr>
            <a:r>
              <a:rPr lang="en-US" sz="1800" dirty="0"/>
              <a:t>Many experts classify these TRI along a </a:t>
            </a:r>
            <a:r>
              <a:rPr lang="en-US" b="1" i="1" u="sng" dirty="0">
                <a:solidFill>
                  <a:srgbClr val="CC3300"/>
                </a:solidFill>
              </a:rPr>
              <a:t>seven-stage continuum</a:t>
            </a:r>
            <a:r>
              <a:rPr lang="en-US" sz="1800" dirty="0"/>
              <a:t> from "marking the target" to "attack." Stage three is characterized as "gathering information" and stage six as " rehearsal."  The troubling question is, are these activities stage three?  If so, it is early in a normally patient and protracted process.  But if they are stage six, the next stage is "attack."  The acquisition and short-term storage of ambulances would appear to be a late stage activity. </a:t>
            </a:r>
          </a:p>
        </p:txBody>
      </p:sp>
      <p:sp>
        <p:nvSpPr>
          <p:cNvPr id="1630213" name="AutoShape 5"/>
          <p:cNvSpPr>
            <a:spLocks noChangeArrowheads="1"/>
          </p:cNvSpPr>
          <p:nvPr/>
        </p:nvSpPr>
        <p:spPr bwMode="auto">
          <a:xfrm rot="5400000">
            <a:off x="3467100" y="29337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30215" name="Text Box 7"/>
          <p:cNvSpPr txBox="1">
            <a:spLocks noChangeArrowheads="1"/>
          </p:cNvSpPr>
          <p:nvPr/>
        </p:nvSpPr>
        <p:spPr bwMode="auto">
          <a:xfrm>
            <a:off x="4953000" y="1143000"/>
            <a:ext cx="4038600"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indent="0">
              <a:spcBef>
                <a:spcPct val="50000"/>
              </a:spcBef>
            </a:pPr>
            <a:r>
              <a:rPr lang="en-US" sz="1600" u="none" dirty="0">
                <a:latin typeface="Verdana" pitchFamily="34" charset="0"/>
              </a:rPr>
              <a:t>The Terrorist Recognition Indicators (TRI) has Seven Indicators</a:t>
            </a:r>
          </a:p>
          <a:p>
            <a:pPr>
              <a:spcBef>
                <a:spcPct val="50000"/>
              </a:spcBef>
            </a:pPr>
            <a:r>
              <a:rPr lang="en-US" sz="1600" u="none" dirty="0">
                <a:latin typeface="Verdana" pitchFamily="34" charset="0"/>
              </a:rPr>
              <a:t>Threat Recognition Indicators (1-7)</a:t>
            </a:r>
          </a:p>
          <a:p>
            <a:pPr>
              <a:spcBef>
                <a:spcPct val="50000"/>
              </a:spcBef>
              <a:buFontTx/>
              <a:buAutoNum type="arabicPeriod"/>
            </a:pPr>
            <a:r>
              <a:rPr lang="en-US" sz="1600" u="none" dirty="0">
                <a:latin typeface="Verdana" pitchFamily="34" charset="0"/>
              </a:rPr>
              <a:t>Marking the Target</a:t>
            </a:r>
          </a:p>
          <a:p>
            <a:pPr>
              <a:spcBef>
                <a:spcPct val="50000"/>
              </a:spcBef>
              <a:buFontTx/>
              <a:buAutoNum type="arabicPeriod"/>
            </a:pPr>
            <a:r>
              <a:rPr lang="en-US" sz="1600" u="none" dirty="0">
                <a:latin typeface="Verdana" pitchFamily="34" charset="0"/>
              </a:rPr>
              <a:t>Surveillance</a:t>
            </a:r>
          </a:p>
          <a:p>
            <a:pPr>
              <a:spcBef>
                <a:spcPct val="50000"/>
              </a:spcBef>
              <a:buFontTx/>
              <a:buAutoNum type="arabicPeriod"/>
            </a:pPr>
            <a:r>
              <a:rPr lang="en-US" sz="1400" b="1" u="none" dirty="0">
                <a:solidFill>
                  <a:srgbClr val="FF0000"/>
                </a:solidFill>
                <a:latin typeface="Verdana" pitchFamily="34" charset="0"/>
              </a:rPr>
              <a:t>Gathering Information</a:t>
            </a:r>
          </a:p>
          <a:p>
            <a:pPr>
              <a:spcBef>
                <a:spcPct val="50000"/>
              </a:spcBef>
              <a:buFontTx/>
              <a:buAutoNum type="arabicPeriod"/>
            </a:pPr>
            <a:r>
              <a:rPr lang="en-US" sz="1600" u="none" dirty="0">
                <a:latin typeface="Verdana" pitchFamily="34" charset="0"/>
              </a:rPr>
              <a:t>Planning</a:t>
            </a:r>
          </a:p>
          <a:p>
            <a:pPr>
              <a:spcBef>
                <a:spcPct val="50000"/>
              </a:spcBef>
              <a:buFontTx/>
              <a:buAutoNum type="arabicPeriod"/>
            </a:pPr>
            <a:r>
              <a:rPr lang="en-US" sz="1600" u="none" dirty="0">
                <a:latin typeface="Verdana" pitchFamily="34" charset="0"/>
              </a:rPr>
              <a:t>Tooling Up</a:t>
            </a:r>
          </a:p>
          <a:p>
            <a:pPr>
              <a:spcBef>
                <a:spcPct val="50000"/>
              </a:spcBef>
              <a:buFontTx/>
              <a:buAutoNum type="arabicPeriod"/>
            </a:pPr>
            <a:r>
              <a:rPr lang="en-US" sz="1400" b="1" u="none" dirty="0">
                <a:solidFill>
                  <a:srgbClr val="FF0000"/>
                </a:solidFill>
                <a:latin typeface="Verdana" pitchFamily="34" charset="0"/>
              </a:rPr>
              <a:t>Rehearsal</a:t>
            </a:r>
          </a:p>
          <a:p>
            <a:pPr>
              <a:spcBef>
                <a:spcPct val="50000"/>
              </a:spcBef>
              <a:buFontTx/>
              <a:buAutoNum type="arabicPeriod"/>
            </a:pPr>
            <a:r>
              <a:rPr lang="en-US" sz="1600" u="none" dirty="0">
                <a:latin typeface="Verdana" pitchFamily="34" charset="0"/>
              </a:rPr>
              <a:t>The Attack</a:t>
            </a:r>
          </a:p>
          <a:p>
            <a:pPr>
              <a:spcBef>
                <a:spcPct val="50000"/>
              </a:spcBef>
            </a:pPr>
            <a:endParaRPr lang="en-US" sz="1600" u="none" dirty="0">
              <a:latin typeface="Verdana" pitchFamily="34" charset="0"/>
            </a:endParaRPr>
          </a:p>
          <a:p>
            <a:pPr>
              <a:spcBef>
                <a:spcPct val="50000"/>
              </a:spcBef>
            </a:pPr>
            <a:endParaRPr lang="en-US" u="none" dirty="0">
              <a:latin typeface="Verdana" pitchFamily="34" charset="0"/>
            </a:endParaRPr>
          </a:p>
        </p:txBody>
      </p:sp>
      <p:sp>
        <p:nvSpPr>
          <p:cNvPr id="1630217" name="AutoShape 9"/>
          <p:cNvSpPr>
            <a:spLocks noChangeArrowheads="1"/>
          </p:cNvSpPr>
          <p:nvPr/>
        </p:nvSpPr>
        <p:spPr bwMode="auto">
          <a:xfrm>
            <a:off x="7407295" y="4308339"/>
            <a:ext cx="1595372" cy="1718092"/>
          </a:xfrm>
          <a:prstGeom prst="irregularSeal1">
            <a:avLst/>
          </a:prstGeom>
          <a:gradFill rotWithShape="1">
            <a:gsLst>
              <a:gs pos="0">
                <a:schemeClr val="accent1"/>
              </a:gs>
              <a:gs pos="100000">
                <a:srgbClr val="FF0000"/>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 name="Group 1"/>
          <p:cNvGrpSpPr/>
          <p:nvPr/>
        </p:nvGrpSpPr>
        <p:grpSpPr>
          <a:xfrm>
            <a:off x="4350424" y="4800600"/>
            <a:ext cx="2642105" cy="401638"/>
            <a:chOff x="4800600" y="4800600"/>
            <a:chExt cx="2642105" cy="401638"/>
          </a:xfrm>
        </p:grpSpPr>
        <p:sp>
          <p:nvSpPr>
            <p:cNvPr id="1630218" name="Oval 10"/>
            <p:cNvSpPr>
              <a:spLocks noChangeArrowheads="1"/>
            </p:cNvSpPr>
            <p:nvPr/>
          </p:nvSpPr>
          <p:spPr bwMode="auto">
            <a:xfrm>
              <a:off x="4800600" y="4800600"/>
              <a:ext cx="373063" cy="401638"/>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dirty="0">
                  <a:solidFill>
                    <a:srgbClr val="FF0000"/>
                  </a:solidFill>
                </a:rPr>
                <a:t>1</a:t>
              </a:r>
            </a:p>
          </p:txBody>
        </p:sp>
        <p:sp>
          <p:nvSpPr>
            <p:cNvPr id="1630219" name="Oval 11"/>
            <p:cNvSpPr>
              <a:spLocks noChangeArrowheads="1"/>
            </p:cNvSpPr>
            <p:nvPr/>
          </p:nvSpPr>
          <p:spPr bwMode="auto">
            <a:xfrm>
              <a:off x="5181600" y="4800600"/>
              <a:ext cx="373063" cy="401638"/>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a:solidFill>
                    <a:srgbClr val="FF0000"/>
                  </a:solidFill>
                </a:rPr>
                <a:t>2</a:t>
              </a:r>
            </a:p>
          </p:txBody>
        </p:sp>
        <p:sp>
          <p:nvSpPr>
            <p:cNvPr id="1630220" name="Oval 12"/>
            <p:cNvSpPr>
              <a:spLocks noChangeArrowheads="1"/>
            </p:cNvSpPr>
            <p:nvPr/>
          </p:nvSpPr>
          <p:spPr bwMode="auto">
            <a:xfrm>
              <a:off x="5943600" y="4800600"/>
              <a:ext cx="373063" cy="401638"/>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a:solidFill>
                    <a:srgbClr val="FF0000"/>
                  </a:solidFill>
                </a:rPr>
                <a:t>4</a:t>
              </a:r>
            </a:p>
          </p:txBody>
        </p:sp>
        <p:sp>
          <p:nvSpPr>
            <p:cNvPr id="1630221" name="Oval 13"/>
            <p:cNvSpPr>
              <a:spLocks noChangeArrowheads="1"/>
            </p:cNvSpPr>
            <p:nvPr/>
          </p:nvSpPr>
          <p:spPr bwMode="auto">
            <a:xfrm>
              <a:off x="6324600" y="4800600"/>
              <a:ext cx="373063" cy="401638"/>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dirty="0">
                  <a:solidFill>
                    <a:srgbClr val="FF0000"/>
                  </a:solidFill>
                </a:rPr>
                <a:t>5</a:t>
              </a:r>
            </a:p>
          </p:txBody>
        </p:sp>
        <p:sp>
          <p:nvSpPr>
            <p:cNvPr id="1630222" name="Oval 14"/>
            <p:cNvSpPr>
              <a:spLocks noChangeArrowheads="1"/>
            </p:cNvSpPr>
            <p:nvPr/>
          </p:nvSpPr>
          <p:spPr bwMode="auto">
            <a:xfrm>
              <a:off x="6705600" y="4800600"/>
              <a:ext cx="373063" cy="401638"/>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a:solidFill>
                    <a:srgbClr val="FFFF00"/>
                  </a:solidFill>
                </a:rPr>
                <a:t>6</a:t>
              </a:r>
            </a:p>
          </p:txBody>
        </p:sp>
        <p:sp>
          <p:nvSpPr>
            <p:cNvPr id="1630223" name="Oval 15"/>
            <p:cNvSpPr>
              <a:spLocks noChangeArrowheads="1"/>
            </p:cNvSpPr>
            <p:nvPr/>
          </p:nvSpPr>
          <p:spPr bwMode="auto">
            <a:xfrm>
              <a:off x="7103557" y="4835453"/>
              <a:ext cx="339148" cy="331932"/>
            </a:xfrm>
            <a:prstGeom prst="ellipse">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dirty="0">
                  <a:solidFill>
                    <a:srgbClr val="FF0000"/>
                  </a:solidFill>
                </a:rPr>
                <a:t>7</a:t>
              </a:r>
            </a:p>
          </p:txBody>
        </p:sp>
        <p:sp>
          <p:nvSpPr>
            <p:cNvPr id="1630224" name="Oval 16"/>
            <p:cNvSpPr>
              <a:spLocks noChangeArrowheads="1"/>
            </p:cNvSpPr>
            <p:nvPr/>
          </p:nvSpPr>
          <p:spPr bwMode="auto">
            <a:xfrm>
              <a:off x="5562600" y="4800600"/>
              <a:ext cx="373063" cy="401638"/>
            </a:xfrm>
            <a:prstGeom prst="ellipse">
              <a:avLst/>
            </a:prstGeom>
            <a:solidFill>
              <a:srgbClr val="FF00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u="none">
                  <a:solidFill>
                    <a:srgbClr val="FFFF00"/>
                  </a:solidFill>
                </a:rPr>
                <a:t>3</a:t>
              </a:r>
            </a:p>
          </p:txBody>
        </p:sp>
      </p:grpSp>
      <p:sp>
        <p:nvSpPr>
          <p:cNvPr id="1630225" name="AutoShape 17"/>
          <p:cNvSpPr>
            <a:spLocks noChangeArrowheads="1"/>
          </p:cNvSpPr>
          <p:nvPr/>
        </p:nvSpPr>
        <p:spPr bwMode="auto">
          <a:xfrm>
            <a:off x="4240530" y="5233378"/>
            <a:ext cx="3227070" cy="557822"/>
          </a:xfrm>
          <a:prstGeom prst="rightArrow">
            <a:avLst>
              <a:gd name="adj1" fmla="val 50000"/>
              <a:gd name="adj2" fmla="val 175000"/>
            </a:avLst>
          </a:prstGeom>
          <a:gradFill rotWithShape="1">
            <a:gsLst>
              <a:gs pos="0">
                <a:srgbClr val="FFFF00"/>
              </a:gs>
              <a:gs pos="100000">
                <a:srgbClr val="FF0000"/>
              </a:gs>
            </a:gsLst>
            <a:lin ang="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777846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0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02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30215"/>
                                        </p:tgtEl>
                                        <p:attrNameLst>
                                          <p:attrName>style.visibility</p:attrName>
                                        </p:attrNameLst>
                                      </p:cBhvr>
                                      <p:to>
                                        <p:strVal val="visible"/>
                                      </p:to>
                                    </p:set>
                                    <p:anim calcmode="lin" valueType="num">
                                      <p:cBhvr>
                                        <p:cTn id="15" dur="500" fill="hold"/>
                                        <p:tgtEl>
                                          <p:spTgt spid="1630215"/>
                                        </p:tgtEl>
                                        <p:attrNameLst>
                                          <p:attrName>ppt_w</p:attrName>
                                        </p:attrNameLst>
                                      </p:cBhvr>
                                      <p:tavLst>
                                        <p:tav tm="0">
                                          <p:val>
                                            <p:fltVal val="0"/>
                                          </p:val>
                                        </p:tav>
                                        <p:tav tm="100000">
                                          <p:val>
                                            <p:strVal val="#ppt_w"/>
                                          </p:val>
                                        </p:tav>
                                      </p:tavLst>
                                    </p:anim>
                                    <p:anim calcmode="lin" valueType="num">
                                      <p:cBhvr>
                                        <p:cTn id="16" dur="500" fill="hold"/>
                                        <p:tgtEl>
                                          <p:spTgt spid="1630215"/>
                                        </p:tgtEl>
                                        <p:attrNameLst>
                                          <p:attrName>ppt_h</p:attrName>
                                        </p:attrNameLst>
                                      </p:cBhvr>
                                      <p:tavLst>
                                        <p:tav tm="0">
                                          <p:val>
                                            <p:fltVal val="0"/>
                                          </p:val>
                                        </p:tav>
                                        <p:tav tm="100000">
                                          <p:val>
                                            <p:strVal val="#ppt_h"/>
                                          </p:val>
                                        </p:tav>
                                      </p:tavLst>
                                    </p:anim>
                                    <p:animEffect transition="in" filter="fade">
                                      <p:cBhvr>
                                        <p:cTn id="17" dur="500"/>
                                        <p:tgtEl>
                                          <p:spTgt spid="16302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302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630217"/>
                                        </p:tgtEl>
                                        <p:attrNameLst>
                                          <p:attrName>style.visibility</p:attrName>
                                        </p:attrNameLst>
                                      </p:cBhvr>
                                      <p:to>
                                        <p:strVal val="visible"/>
                                      </p:to>
                                    </p:set>
                                    <p:anim calcmode="lin" valueType="num">
                                      <p:cBhvr>
                                        <p:cTn id="30" dur="500" fill="hold"/>
                                        <p:tgtEl>
                                          <p:spTgt spid="1630217"/>
                                        </p:tgtEl>
                                        <p:attrNameLst>
                                          <p:attrName>ppt_w</p:attrName>
                                        </p:attrNameLst>
                                      </p:cBhvr>
                                      <p:tavLst>
                                        <p:tav tm="0">
                                          <p:val>
                                            <p:fltVal val="0"/>
                                          </p:val>
                                        </p:tav>
                                        <p:tav tm="100000">
                                          <p:val>
                                            <p:strVal val="#ppt_w"/>
                                          </p:val>
                                        </p:tav>
                                      </p:tavLst>
                                    </p:anim>
                                    <p:anim calcmode="lin" valueType="num">
                                      <p:cBhvr>
                                        <p:cTn id="31" dur="500" fill="hold"/>
                                        <p:tgtEl>
                                          <p:spTgt spid="1630217"/>
                                        </p:tgtEl>
                                        <p:attrNameLst>
                                          <p:attrName>ppt_h</p:attrName>
                                        </p:attrNameLst>
                                      </p:cBhvr>
                                      <p:tavLst>
                                        <p:tav tm="0">
                                          <p:val>
                                            <p:fltVal val="0"/>
                                          </p:val>
                                        </p:tav>
                                        <p:tav tm="100000">
                                          <p:val>
                                            <p:strVal val="#ppt_h"/>
                                          </p:val>
                                        </p:tav>
                                      </p:tavLst>
                                    </p:anim>
                                    <p:animEffect transition="in" filter="fade">
                                      <p:cBhvr>
                                        <p:cTn id="32" dur="500"/>
                                        <p:tgtEl>
                                          <p:spTgt spid="1630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0212" grpId="0"/>
      <p:bldP spid="1630213" grpId="0" animBg="1"/>
      <p:bldP spid="1630215" grpId="0"/>
      <p:bldP spid="1630217" grpId="0" animBg="1"/>
      <p:bldP spid="16302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258" name="Rectangle 2"/>
          <p:cNvSpPr>
            <a:spLocks noGrp="1" noChangeArrowheads="1"/>
          </p:cNvSpPr>
          <p:nvPr>
            <p:ph type="title"/>
          </p:nvPr>
        </p:nvSpPr>
        <p:spPr/>
        <p:txBody>
          <a:bodyPr/>
          <a:lstStyle/>
          <a:p>
            <a:r>
              <a:rPr lang="en-US" dirty="0">
                <a:solidFill>
                  <a:srgbClr val="000000"/>
                </a:solidFill>
              </a:rPr>
              <a:t>Myth </a:t>
            </a:r>
            <a:r>
              <a:rPr lang="en-US" dirty="0" smtClean="0">
                <a:solidFill>
                  <a:srgbClr val="000000"/>
                </a:solidFill>
              </a:rPr>
              <a:t>7 – All Hazards Training is Complete</a:t>
            </a:r>
            <a:endParaRPr lang="en-US" sz="1800" dirty="0"/>
          </a:p>
        </p:txBody>
      </p:sp>
      <p:sp>
        <p:nvSpPr>
          <p:cNvPr id="1632259" name="Rectangle 3"/>
          <p:cNvSpPr>
            <a:spLocks noGrp="1" noChangeArrowheads="1"/>
          </p:cNvSpPr>
          <p:nvPr>
            <p:ph type="body" sz="half" idx="1"/>
          </p:nvPr>
        </p:nvSpPr>
        <p:spPr>
          <a:xfrm>
            <a:off x="228600" y="914400"/>
            <a:ext cx="3962400" cy="3505200"/>
          </a:xfrm>
          <a:solidFill>
            <a:schemeClr val="bg1">
              <a:lumMod val="95000"/>
            </a:schemeClr>
          </a:solidFill>
          <a:ln>
            <a:solidFill>
              <a:schemeClr val="accent1"/>
            </a:solidFill>
          </a:ln>
        </p:spPr>
        <p:txBody>
          <a:bodyPr/>
          <a:lstStyle/>
          <a:p>
            <a:pPr marL="0" indent="0">
              <a:buNone/>
            </a:pPr>
            <a:r>
              <a:rPr lang="en-US" sz="2400" b="1" dirty="0">
                <a:solidFill>
                  <a:srgbClr val="CC3300"/>
                </a:solidFill>
              </a:rPr>
              <a:t>Myth</a:t>
            </a:r>
            <a:br>
              <a:rPr lang="en-US" sz="2400" b="1" dirty="0">
                <a:solidFill>
                  <a:srgbClr val="CC3300"/>
                </a:solidFill>
              </a:rPr>
            </a:br>
            <a:r>
              <a:rPr lang="en-US" sz="1800" dirty="0"/>
              <a:t>Hospital personnel, particularly professional staff, are all trained in recognition and treatment of </a:t>
            </a:r>
            <a:r>
              <a:rPr lang="en-US" sz="1800" dirty="0" smtClean="0"/>
              <a:t>All Hazards related </a:t>
            </a:r>
            <a:r>
              <a:rPr lang="en-US" sz="1800" dirty="0"/>
              <a:t>casualties. Our doctors and nurses are already trained to treat mass casualties of all types. They are too busy to participate in All Hazards education and training exercises; </a:t>
            </a:r>
            <a:r>
              <a:rPr lang="en-US" sz="2400" b="1" i="1" u="sng" dirty="0"/>
              <a:t>when the time comes, they will know what to do.</a:t>
            </a:r>
          </a:p>
        </p:txBody>
      </p:sp>
      <p:sp>
        <p:nvSpPr>
          <p:cNvPr id="1632260" name="Rectangle 4"/>
          <p:cNvSpPr>
            <a:spLocks noGrp="1" noChangeArrowheads="1"/>
          </p:cNvSpPr>
          <p:nvPr>
            <p:ph type="body" sz="half" idx="2"/>
          </p:nvPr>
        </p:nvSpPr>
        <p:spPr>
          <a:xfrm>
            <a:off x="4648200" y="1219200"/>
            <a:ext cx="4419600" cy="3657600"/>
          </a:xfrm>
        </p:spPr>
        <p:txBody>
          <a:bodyPr/>
          <a:lstStyle/>
          <a:p>
            <a:r>
              <a:rPr lang="en-US" sz="2800" b="1" dirty="0">
                <a:solidFill>
                  <a:srgbClr val="0000FF"/>
                </a:solidFill>
              </a:rPr>
              <a:t>Reality</a:t>
            </a:r>
            <a:r>
              <a:rPr lang="en-US" sz="2100" b="1" dirty="0">
                <a:solidFill>
                  <a:srgbClr val="0000FF"/>
                </a:solidFill>
              </a:rPr>
              <a:t/>
            </a:r>
            <a:br>
              <a:rPr lang="en-US" sz="2100" b="1" dirty="0">
                <a:solidFill>
                  <a:srgbClr val="0000FF"/>
                </a:solidFill>
              </a:rPr>
            </a:br>
            <a:r>
              <a:rPr lang="en-US" sz="1800" dirty="0"/>
              <a:t>Post 9/11 CBRNE emergency </a:t>
            </a:r>
            <a:r>
              <a:rPr lang="en-US" dirty="0"/>
              <a:t>management exercises and their after-action/lessons learned revealed that the </a:t>
            </a:r>
            <a:r>
              <a:rPr lang="en-US" sz="2400" b="1" i="1" u="sng" dirty="0"/>
              <a:t>lack of a All Hazards </a:t>
            </a:r>
            <a:r>
              <a:rPr lang="en-US" sz="2400" b="1" i="1" u="sng" dirty="0" smtClean="0"/>
              <a:t>working </a:t>
            </a:r>
            <a:r>
              <a:rPr lang="en-US" sz="2400" b="1" i="1" u="sng" dirty="0"/>
              <a:t>knowledge base among health professionals </a:t>
            </a:r>
            <a:r>
              <a:rPr lang="en-US" sz="1800" b="1" i="1" u="sng" dirty="0"/>
              <a:t>(recognition and treatment of CBRNE casualties)</a:t>
            </a:r>
            <a:r>
              <a:rPr lang="en-US" sz="2400" b="1" i="1" u="sng" dirty="0"/>
              <a:t> was and is a significant weakness</a:t>
            </a:r>
            <a:r>
              <a:rPr lang="en-US" dirty="0"/>
              <a:t> in the system.  The need for health professional involvement in all-hazards planning and their active participation in realistic All Hazards exercises are essential to meet future threats.</a:t>
            </a:r>
            <a:endParaRPr lang="en-US" sz="1800" dirty="0"/>
          </a:p>
        </p:txBody>
      </p:sp>
      <p:sp>
        <p:nvSpPr>
          <p:cNvPr id="1632261" name="AutoShape 5"/>
          <p:cNvSpPr>
            <a:spLocks noChangeArrowheads="1"/>
          </p:cNvSpPr>
          <p:nvPr/>
        </p:nvSpPr>
        <p:spPr bwMode="auto">
          <a:xfrm rot="5400000">
            <a:off x="3619500" y="33909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Rectangle 11"/>
          <p:cNvSpPr txBox="1">
            <a:spLocks noChangeArrowheads="1"/>
          </p:cNvSpPr>
          <p:nvPr/>
        </p:nvSpPr>
        <p:spPr bwMode="auto">
          <a:xfrm>
            <a:off x="228600" y="4457700"/>
            <a:ext cx="3962400" cy="22479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Recent Events have surfaced the lack of All Hazards Education and Training among Professionals.</a:t>
            </a:r>
          </a:p>
          <a:p>
            <a:pPr>
              <a:lnSpc>
                <a:spcPct val="80000"/>
              </a:lnSpc>
            </a:pPr>
            <a:r>
              <a:rPr lang="en-US" dirty="0" smtClean="0">
                <a:solidFill>
                  <a:srgbClr val="FF0000"/>
                </a:solidFill>
              </a:rPr>
              <a:t>Failures in Katrina, IKE, Joplin and Derecho tornados stretching from Midwest to East Coast underscore a lack of Training and Execution.  </a:t>
            </a:r>
          </a:p>
        </p:txBody>
      </p:sp>
    </p:spTree>
    <p:extLst>
      <p:ext uri="{BB962C8B-B14F-4D97-AF65-F5344CB8AC3E}">
        <p14:creationId xmlns:p14="http://schemas.microsoft.com/office/powerpoint/2010/main" val="1567417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22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22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32260">
                                            <p:txEl>
                                              <p:pRg st="0" end="0"/>
                                            </p:txEl>
                                          </p:spTgt>
                                        </p:tgtEl>
                                        <p:attrNameLst>
                                          <p:attrName>style.visibility</p:attrName>
                                        </p:attrNameLst>
                                      </p:cBhvr>
                                      <p:to>
                                        <p:strVal val="visible"/>
                                      </p:to>
                                    </p:set>
                                    <p:anim calcmode="lin" valueType="num">
                                      <p:cBhvr>
                                        <p:cTn id="13" dur="1000" fill="hold"/>
                                        <p:tgtEl>
                                          <p:spTgt spid="1632260">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632260">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63226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2259" grpId="0" animBg="1"/>
      <p:bldP spid="1632260" grpId="0" build="p"/>
      <p:bldP spid="1632261"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3282" name="Rectangle 2"/>
          <p:cNvSpPr>
            <a:spLocks noGrp="1" noChangeArrowheads="1"/>
          </p:cNvSpPr>
          <p:nvPr>
            <p:ph type="title"/>
          </p:nvPr>
        </p:nvSpPr>
        <p:spPr/>
        <p:txBody>
          <a:bodyPr/>
          <a:lstStyle/>
          <a:p>
            <a:r>
              <a:rPr lang="en-US" dirty="0">
                <a:solidFill>
                  <a:srgbClr val="000000"/>
                </a:solidFill>
              </a:rPr>
              <a:t>Myth </a:t>
            </a:r>
            <a:r>
              <a:rPr lang="en-US" dirty="0" smtClean="0">
                <a:solidFill>
                  <a:srgbClr val="000000"/>
                </a:solidFill>
              </a:rPr>
              <a:t>8 – Full Staff Participation in Event</a:t>
            </a:r>
            <a:endParaRPr lang="en-US" sz="1800" dirty="0"/>
          </a:p>
        </p:txBody>
      </p:sp>
      <p:sp>
        <p:nvSpPr>
          <p:cNvPr id="1633283" name="Rectangle 3"/>
          <p:cNvSpPr>
            <a:spLocks noGrp="1" noChangeArrowheads="1"/>
          </p:cNvSpPr>
          <p:nvPr>
            <p:ph type="body" sz="half" idx="1"/>
          </p:nvPr>
        </p:nvSpPr>
        <p:spPr>
          <a:xfrm>
            <a:off x="228600" y="1076172"/>
            <a:ext cx="3733800" cy="3505200"/>
          </a:xfrm>
          <a:solidFill>
            <a:schemeClr val="bg1">
              <a:lumMod val="95000"/>
            </a:schemeClr>
          </a:solidFill>
          <a:ln>
            <a:solidFill>
              <a:schemeClr val="accent1"/>
            </a:solidFill>
          </a:ln>
        </p:spPr>
        <p:txBody>
          <a:bodyPr/>
          <a:lstStyle/>
          <a:p>
            <a:pPr marL="0" indent="0">
              <a:buNone/>
            </a:pPr>
            <a:r>
              <a:rPr lang="en-US" sz="2800" b="1" dirty="0">
                <a:solidFill>
                  <a:srgbClr val="CC3300"/>
                </a:solidFill>
              </a:rPr>
              <a:t>Myth</a:t>
            </a:r>
            <a:r>
              <a:rPr lang="en-US" sz="2400" b="1" dirty="0">
                <a:solidFill>
                  <a:srgbClr val="CC3300"/>
                </a:solidFill>
              </a:rPr>
              <a:t/>
            </a:r>
            <a:br>
              <a:rPr lang="en-US" sz="2400" b="1" dirty="0">
                <a:solidFill>
                  <a:srgbClr val="CC3300"/>
                </a:solidFill>
              </a:rPr>
            </a:br>
            <a:r>
              <a:rPr lang="en-US" dirty="0"/>
              <a:t>Hospital personnel, at all levels, are </a:t>
            </a:r>
            <a:r>
              <a:rPr lang="en-US" sz="2400" b="1" dirty="0"/>
              <a:t>willing to actively participate in a real </a:t>
            </a:r>
            <a:r>
              <a:rPr lang="en-US" sz="2400" b="1" dirty="0" smtClean="0"/>
              <a:t>All Hazards </a:t>
            </a:r>
            <a:r>
              <a:rPr lang="en-US" sz="2400" b="1" dirty="0"/>
              <a:t>hostile environment.</a:t>
            </a:r>
            <a:r>
              <a:rPr lang="en-US" dirty="0"/>
              <a:t> Our hospital personnel are willing to place themselves in harm’s way in the event of an actual All Hazards</a:t>
            </a:r>
            <a:r>
              <a:rPr lang="en-US" dirty="0" smtClean="0"/>
              <a:t> </a:t>
            </a:r>
            <a:r>
              <a:rPr lang="en-US" dirty="0"/>
              <a:t>threat environment.</a:t>
            </a:r>
          </a:p>
        </p:txBody>
      </p:sp>
      <p:sp>
        <p:nvSpPr>
          <p:cNvPr id="1633284" name="Rectangle 4"/>
          <p:cNvSpPr>
            <a:spLocks noGrp="1" noChangeArrowheads="1"/>
          </p:cNvSpPr>
          <p:nvPr>
            <p:ph type="body" sz="half" idx="2"/>
          </p:nvPr>
        </p:nvSpPr>
        <p:spPr>
          <a:xfrm>
            <a:off x="4305300" y="1219200"/>
            <a:ext cx="4838700" cy="3657600"/>
          </a:xfrm>
        </p:spPr>
        <p:txBody>
          <a:bodyPr/>
          <a:lstStyle/>
          <a:p>
            <a:r>
              <a:rPr lang="en-US" sz="2400" b="1" dirty="0">
                <a:solidFill>
                  <a:srgbClr val="0000FF"/>
                </a:solidFill>
              </a:rPr>
              <a:t>Reality</a:t>
            </a:r>
            <a:r>
              <a:rPr lang="en-US" sz="1900" b="1" dirty="0">
                <a:solidFill>
                  <a:srgbClr val="0000FF"/>
                </a:solidFill>
              </a:rPr>
              <a:t/>
            </a:r>
            <a:br>
              <a:rPr lang="en-US" sz="1900" b="1" dirty="0">
                <a:solidFill>
                  <a:srgbClr val="0000FF"/>
                </a:solidFill>
              </a:rPr>
            </a:br>
            <a:r>
              <a:rPr lang="en-US" sz="1800" dirty="0"/>
              <a:t>Recent experience with the SARS threat brings into question the validity of this general statement.  </a:t>
            </a:r>
            <a:r>
              <a:rPr lang="en-US" sz="2400" b="1" dirty="0"/>
              <a:t>Incidents of refusal to work</a:t>
            </a:r>
            <a:r>
              <a:rPr lang="en-US" sz="1800" dirty="0"/>
              <a:t> in such an environment were not unusual. One state survey revealed that </a:t>
            </a:r>
            <a:r>
              <a:rPr lang="en-US" b="1" dirty="0"/>
              <a:t>half of physicians and nurses answered NO </a:t>
            </a:r>
            <a:r>
              <a:rPr lang="en-US" sz="1800" dirty="0"/>
              <a:t>to a question about their willingness to participate in a real CBRNE event in a non-hospital setting. This signifies that in a high percentage of real CBRNE events the hospital is on </a:t>
            </a:r>
            <a:r>
              <a:rPr lang="en-US" sz="2400" b="1" i="1" u="sng" dirty="0"/>
              <a:t>lock-down.</a:t>
            </a:r>
            <a:r>
              <a:rPr lang="en-US" sz="1800" dirty="0"/>
              <a:t> There is no substitute for strong leadership, effective training, and understanding in the use of protective equipment and confidence in personal survival in a CBRNE environment.</a:t>
            </a:r>
          </a:p>
        </p:txBody>
      </p:sp>
      <p:sp>
        <p:nvSpPr>
          <p:cNvPr id="1633285" name="AutoShape 5"/>
          <p:cNvSpPr>
            <a:spLocks noChangeArrowheads="1"/>
          </p:cNvSpPr>
          <p:nvPr/>
        </p:nvSpPr>
        <p:spPr bwMode="auto">
          <a:xfrm rot="5400000">
            <a:off x="3390900" y="3151744"/>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 name="Rectangle 11"/>
          <p:cNvSpPr txBox="1">
            <a:spLocks noChangeArrowheads="1"/>
          </p:cNvSpPr>
          <p:nvPr/>
        </p:nvSpPr>
        <p:spPr bwMode="auto">
          <a:xfrm>
            <a:off x="228600" y="4682196"/>
            <a:ext cx="4267200" cy="2023404"/>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Failures in Katrina, Ike, Joplin and Derecho tornados stretching from Midwest to East Coast underscore the Reluctance of Full Staff Participation in Emergencies in general and Bio-Events in particular. </a:t>
            </a:r>
          </a:p>
        </p:txBody>
      </p:sp>
    </p:spTree>
    <p:extLst>
      <p:ext uri="{BB962C8B-B14F-4D97-AF65-F5344CB8AC3E}">
        <p14:creationId xmlns:p14="http://schemas.microsoft.com/office/powerpoint/2010/main" val="69553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3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32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33284">
                                            <p:txEl>
                                              <p:pRg st="0" end="0"/>
                                            </p:txEl>
                                          </p:spTgt>
                                        </p:tgtEl>
                                        <p:attrNameLst>
                                          <p:attrName>style.visibility</p:attrName>
                                        </p:attrNameLst>
                                      </p:cBhvr>
                                      <p:to>
                                        <p:strVal val="visible"/>
                                      </p:to>
                                    </p:set>
                                    <p:anim calcmode="lin" valueType="num">
                                      <p:cBhvr>
                                        <p:cTn id="13" dur="1000" fill="hold"/>
                                        <p:tgtEl>
                                          <p:spTgt spid="1633284">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63328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63328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3283" grpId="0" animBg="1"/>
      <p:bldP spid="1633284" grpId="0" build="p"/>
      <p:bldP spid="163328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7" name="Rectangle 3"/>
          <p:cNvSpPr>
            <a:spLocks noGrp="1" noChangeArrowheads="1"/>
          </p:cNvSpPr>
          <p:nvPr>
            <p:ph type="body" sz="half" idx="1"/>
          </p:nvPr>
        </p:nvSpPr>
        <p:spPr>
          <a:xfrm>
            <a:off x="240320" y="1371600"/>
            <a:ext cx="3798280" cy="2590800"/>
          </a:xfrm>
          <a:solidFill>
            <a:schemeClr val="bg1">
              <a:lumMod val="95000"/>
            </a:schemeClr>
          </a:solidFill>
          <a:ln>
            <a:solidFill>
              <a:schemeClr val="accent1"/>
            </a:solidFill>
          </a:ln>
        </p:spPr>
        <p:txBody>
          <a:bodyPr/>
          <a:lstStyle/>
          <a:p>
            <a:pPr marL="0" indent="0">
              <a:buNone/>
            </a:pPr>
            <a:r>
              <a:rPr lang="en-US" sz="2400" b="1" dirty="0">
                <a:solidFill>
                  <a:srgbClr val="CC3300"/>
                </a:solidFill>
              </a:rPr>
              <a:t>Myth</a:t>
            </a:r>
            <a:br>
              <a:rPr lang="en-US" sz="2400" b="1" dirty="0">
                <a:solidFill>
                  <a:srgbClr val="CC3300"/>
                </a:solidFill>
              </a:rPr>
            </a:br>
            <a:r>
              <a:rPr lang="en-US" sz="1800" dirty="0"/>
              <a:t>The healthcare system </a:t>
            </a:r>
            <a:r>
              <a:rPr lang="en-US" sz="2000" b="1" dirty="0"/>
              <a:t>has been tested</a:t>
            </a:r>
            <a:r>
              <a:rPr lang="en-US" sz="1800" dirty="0"/>
              <a:t> by the Oklahoma City bombing and the 9/11 attacks on New York and the Pentagon.  We have sustained terrorist attacks and </a:t>
            </a:r>
            <a:r>
              <a:rPr lang="en-US" sz="2000" b="1" dirty="0"/>
              <a:t>we understand a lot more about how to deal with them</a:t>
            </a:r>
            <a:r>
              <a:rPr lang="en-US" sz="1800" dirty="0"/>
              <a:t>.</a:t>
            </a:r>
          </a:p>
        </p:txBody>
      </p:sp>
      <p:sp>
        <p:nvSpPr>
          <p:cNvPr id="1634308" name="Rectangle 4"/>
          <p:cNvSpPr>
            <a:spLocks noGrp="1" noChangeArrowheads="1"/>
          </p:cNvSpPr>
          <p:nvPr>
            <p:ph type="body" sz="half" idx="2"/>
          </p:nvPr>
        </p:nvSpPr>
        <p:spPr>
          <a:xfrm>
            <a:off x="4648200" y="1219200"/>
            <a:ext cx="4495800" cy="3657600"/>
          </a:xfrm>
        </p:spPr>
        <p:txBody>
          <a:bodyPr/>
          <a:lstStyle/>
          <a:p>
            <a:r>
              <a:rPr lang="en-US" sz="2400" b="1" dirty="0">
                <a:solidFill>
                  <a:srgbClr val="0000FF"/>
                </a:solidFill>
              </a:rPr>
              <a:t>Reality</a:t>
            </a:r>
            <a:r>
              <a:rPr lang="en-US" sz="1900" b="1" dirty="0">
                <a:solidFill>
                  <a:srgbClr val="0000FF"/>
                </a:solidFill>
              </a:rPr>
              <a:t/>
            </a:r>
            <a:br>
              <a:rPr lang="en-US" sz="1900" b="1" dirty="0">
                <a:solidFill>
                  <a:srgbClr val="0000FF"/>
                </a:solidFill>
              </a:rPr>
            </a:br>
            <a:r>
              <a:rPr lang="en-US" dirty="0"/>
              <a:t>We have gained some insight from those experiences, however, they were largely mortuary management events. One significant lesson learned was that </a:t>
            </a:r>
            <a:r>
              <a:rPr lang="en-US" sz="2400" b="1" i="1" u="sng" dirty="0"/>
              <a:t>healthcare facilities were ill prepared to deal with huge crowds looking for friends and family members.</a:t>
            </a:r>
            <a:r>
              <a:rPr lang="en-US" dirty="0"/>
              <a:t> An accompanying biological or chemical attack </a:t>
            </a:r>
            <a:r>
              <a:rPr lang="en-US" sz="2400" dirty="0"/>
              <a:t>would have resulted in the immediate contamination</a:t>
            </a:r>
            <a:r>
              <a:rPr lang="en-US" dirty="0"/>
              <a:t> of area healthcare resources. </a:t>
            </a:r>
          </a:p>
        </p:txBody>
      </p:sp>
      <p:sp>
        <p:nvSpPr>
          <p:cNvPr id="1634309" name="AutoShape 5"/>
          <p:cNvSpPr>
            <a:spLocks noChangeArrowheads="1"/>
          </p:cNvSpPr>
          <p:nvPr/>
        </p:nvSpPr>
        <p:spPr bwMode="auto">
          <a:xfrm rot="5400000">
            <a:off x="3619500" y="33909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itle 1"/>
          <p:cNvSpPr>
            <a:spLocks noGrp="1"/>
          </p:cNvSpPr>
          <p:nvPr>
            <p:ph type="title"/>
          </p:nvPr>
        </p:nvSpPr>
        <p:spPr/>
        <p:txBody>
          <a:bodyPr/>
          <a:lstStyle/>
          <a:p>
            <a:r>
              <a:rPr lang="en-US" sz="3600" dirty="0">
                <a:solidFill>
                  <a:srgbClr val="000000"/>
                </a:solidFill>
              </a:rPr>
              <a:t>Myth </a:t>
            </a:r>
            <a:r>
              <a:rPr lang="en-US" sz="3600" dirty="0" smtClean="0">
                <a:solidFill>
                  <a:srgbClr val="000000"/>
                </a:solidFill>
              </a:rPr>
              <a:t>9 </a:t>
            </a:r>
            <a:r>
              <a:rPr lang="en-US" sz="3600" dirty="0">
                <a:solidFill>
                  <a:srgbClr val="000000"/>
                </a:solidFill>
              </a:rPr>
              <a:t>– </a:t>
            </a:r>
            <a:r>
              <a:rPr lang="en-US" sz="3600" dirty="0" smtClean="0">
                <a:solidFill>
                  <a:srgbClr val="000000"/>
                </a:solidFill>
              </a:rPr>
              <a:t>System has Been Tested</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210348"/>
            <a:ext cx="3681626" cy="2454417"/>
          </a:xfrm>
          <a:prstGeom prst="rect">
            <a:avLst/>
          </a:prstGeom>
        </p:spPr>
      </p:pic>
    </p:spTree>
    <p:extLst>
      <p:ext uri="{BB962C8B-B14F-4D97-AF65-F5344CB8AC3E}">
        <p14:creationId xmlns:p14="http://schemas.microsoft.com/office/powerpoint/2010/main" val="3234686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4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634308">
                                            <p:txEl>
                                              <p:pRg st="0" end="0"/>
                                            </p:txEl>
                                          </p:spTgt>
                                        </p:tgtEl>
                                        <p:attrNameLst>
                                          <p:attrName>style.visibility</p:attrName>
                                        </p:attrNameLst>
                                      </p:cBhvr>
                                      <p:to>
                                        <p:strVal val="visible"/>
                                      </p:to>
                                    </p:set>
                                    <p:anim calcmode="lin" valueType="num">
                                      <p:cBhvr>
                                        <p:cTn id="11" dur="1000" fill="hold"/>
                                        <p:tgtEl>
                                          <p:spTgt spid="1634308">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1634308">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1634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430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p:txBody>
          <a:bodyPr/>
          <a:lstStyle/>
          <a:p>
            <a:r>
              <a:rPr lang="en-US" sz="3600" dirty="0" smtClean="0"/>
              <a:t>Myths </a:t>
            </a:r>
            <a:r>
              <a:rPr lang="en-US" sz="3600" dirty="0"/>
              <a:t>and Realities – 10</a:t>
            </a:r>
          </a:p>
        </p:txBody>
      </p:sp>
      <p:sp>
        <p:nvSpPr>
          <p:cNvPr id="1635331" name="Rectangle 3"/>
          <p:cNvSpPr>
            <a:spLocks noGrp="1" noChangeArrowheads="1"/>
          </p:cNvSpPr>
          <p:nvPr>
            <p:ph type="body" sz="half" idx="1"/>
          </p:nvPr>
        </p:nvSpPr>
        <p:spPr>
          <a:xfrm>
            <a:off x="228600" y="1138850"/>
            <a:ext cx="3962400" cy="2514600"/>
          </a:xfrm>
          <a:solidFill>
            <a:schemeClr val="bg1">
              <a:lumMod val="95000"/>
            </a:schemeClr>
          </a:solidFill>
          <a:ln>
            <a:solidFill>
              <a:schemeClr val="accent1"/>
            </a:solidFill>
          </a:ln>
        </p:spPr>
        <p:txBody>
          <a:bodyPr/>
          <a:lstStyle/>
          <a:p>
            <a:pPr marL="0" indent="0">
              <a:buNone/>
            </a:pPr>
            <a:r>
              <a:rPr lang="en-US" sz="2400" b="1" dirty="0">
                <a:solidFill>
                  <a:srgbClr val="CC3300"/>
                </a:solidFill>
              </a:rPr>
              <a:t>Myth</a:t>
            </a:r>
            <a:br>
              <a:rPr lang="en-US" sz="2400" b="1" dirty="0">
                <a:solidFill>
                  <a:srgbClr val="CC3300"/>
                </a:solidFill>
              </a:rPr>
            </a:br>
            <a:r>
              <a:rPr lang="en-US" sz="1800" b="1" dirty="0" smtClean="0"/>
              <a:t>All Hazards  </a:t>
            </a:r>
            <a:r>
              <a:rPr lang="en-US" sz="1800" b="1" dirty="0"/>
              <a:t>responses are </a:t>
            </a:r>
            <a:r>
              <a:rPr lang="en-US" sz="1800" b="1" u="sng" dirty="0"/>
              <a:t>not that different</a:t>
            </a:r>
            <a:r>
              <a:rPr lang="en-US" sz="1800" b="1" dirty="0"/>
              <a:t> from ones used to deal with natural hazards and the occasional hazmat events.  We have been able to deal with multiple catastrophic events--most recently, four major, destructive hurricanes in one season.</a:t>
            </a:r>
          </a:p>
        </p:txBody>
      </p:sp>
      <p:sp>
        <p:nvSpPr>
          <p:cNvPr id="1635332" name="Rectangle 4"/>
          <p:cNvSpPr>
            <a:spLocks noGrp="1" noChangeArrowheads="1"/>
          </p:cNvSpPr>
          <p:nvPr>
            <p:ph type="body" sz="half" idx="2"/>
          </p:nvPr>
        </p:nvSpPr>
        <p:spPr>
          <a:xfrm>
            <a:off x="4648200" y="1066800"/>
            <a:ext cx="4495800" cy="3657600"/>
          </a:xfrm>
        </p:spPr>
        <p:txBody>
          <a:bodyPr/>
          <a:lstStyle/>
          <a:p>
            <a:r>
              <a:rPr lang="en-US" sz="2400" b="1" dirty="0">
                <a:solidFill>
                  <a:srgbClr val="0000FF"/>
                </a:solidFill>
              </a:rPr>
              <a:t>Reality</a:t>
            </a:r>
            <a:r>
              <a:rPr lang="en-US" sz="1900" b="1" dirty="0">
                <a:solidFill>
                  <a:srgbClr val="0000FF"/>
                </a:solidFill>
              </a:rPr>
              <a:t/>
            </a:r>
            <a:br>
              <a:rPr lang="en-US" sz="1900" b="1" dirty="0">
                <a:solidFill>
                  <a:srgbClr val="0000FF"/>
                </a:solidFill>
              </a:rPr>
            </a:br>
            <a:r>
              <a:rPr lang="en-US" sz="1800" dirty="0"/>
              <a:t>Expected new strategies from the terrorist community will test our creativity and resolve.  New terror tactics include:</a:t>
            </a:r>
          </a:p>
          <a:p>
            <a:r>
              <a:rPr lang="en-US" b="1" dirty="0"/>
              <a:t>CBRNE attacks to coincide</a:t>
            </a:r>
            <a:r>
              <a:rPr lang="en-US" sz="1800" dirty="0"/>
              <a:t> with predictable natural hazard events, hurricanes as they make landfall, peak flood levels, immediately following earthquakes or coinciding with aftershocks </a:t>
            </a:r>
          </a:p>
          <a:p>
            <a:r>
              <a:rPr lang="en-US" b="1" dirty="0"/>
              <a:t>Introduction of different biological agents at peak</a:t>
            </a:r>
            <a:r>
              <a:rPr lang="en-US" sz="1800" dirty="0"/>
              <a:t> known endemic or pandemic events </a:t>
            </a:r>
          </a:p>
          <a:p>
            <a:r>
              <a:rPr lang="en-US" sz="1800" dirty="0"/>
              <a:t>Introduction of chemical agents to </a:t>
            </a:r>
            <a:r>
              <a:rPr lang="en-US" b="1" dirty="0"/>
              <a:t>co-mingle</a:t>
            </a:r>
            <a:r>
              <a:rPr lang="en-US" sz="1800" dirty="0"/>
              <a:t> with smoke from forest fires, etc. </a:t>
            </a:r>
            <a:endParaRPr lang="en-US" sz="1800" dirty="0" smtClean="0"/>
          </a:p>
          <a:p>
            <a:r>
              <a:rPr lang="en-US" sz="1800" dirty="0">
                <a:solidFill>
                  <a:srgbClr val="FF0000"/>
                </a:solidFill>
              </a:rPr>
              <a:t>Increased numbers in </a:t>
            </a:r>
            <a:r>
              <a:rPr lang="en-US" sz="1800" dirty="0" smtClean="0">
                <a:solidFill>
                  <a:srgbClr val="FF0000"/>
                </a:solidFill>
              </a:rPr>
              <a:t>bio-labs </a:t>
            </a:r>
            <a:r>
              <a:rPr lang="en-US" sz="1800" dirty="0">
                <a:solidFill>
                  <a:srgbClr val="FF0000"/>
                </a:solidFill>
              </a:rPr>
              <a:t>handling Toxins and bio-agents</a:t>
            </a:r>
            <a:r>
              <a:rPr lang="en-US" sz="1800" dirty="0" smtClean="0">
                <a:solidFill>
                  <a:srgbClr val="FF0000"/>
                </a:solidFill>
              </a:rPr>
              <a:t>, as well as the staff with access, has increased x-fold  </a:t>
            </a:r>
            <a:endParaRPr lang="en-US" sz="1800" dirty="0">
              <a:solidFill>
                <a:srgbClr val="FF0000"/>
              </a:solidFill>
            </a:endParaRPr>
          </a:p>
          <a:p>
            <a:endParaRPr lang="en-US" sz="1800" dirty="0"/>
          </a:p>
        </p:txBody>
      </p:sp>
      <p:sp>
        <p:nvSpPr>
          <p:cNvPr id="1635333" name="AutoShape 5"/>
          <p:cNvSpPr>
            <a:spLocks noChangeArrowheads="1"/>
          </p:cNvSpPr>
          <p:nvPr/>
        </p:nvSpPr>
        <p:spPr bwMode="auto">
          <a:xfrm rot="5400000">
            <a:off x="3619500" y="33909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Rectangle 11"/>
          <p:cNvSpPr txBox="1">
            <a:spLocks noChangeArrowheads="1"/>
          </p:cNvSpPr>
          <p:nvPr/>
        </p:nvSpPr>
        <p:spPr bwMode="auto">
          <a:xfrm>
            <a:off x="228600" y="3962400"/>
            <a:ext cx="3962400" cy="22860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a:lnSpc>
                <a:spcPct val="80000"/>
              </a:lnSpc>
            </a:pPr>
            <a:r>
              <a:rPr lang="en-US" dirty="0" smtClean="0">
                <a:solidFill>
                  <a:srgbClr val="FF0000"/>
                </a:solidFill>
              </a:rPr>
              <a:t>The probable intentional setting of forest files carries three major consequences:</a:t>
            </a:r>
          </a:p>
          <a:p>
            <a:pPr>
              <a:lnSpc>
                <a:spcPct val="80000"/>
              </a:lnSpc>
            </a:pPr>
            <a:r>
              <a:rPr lang="en-US" dirty="0" smtClean="0">
                <a:solidFill>
                  <a:srgbClr val="FF0000"/>
                </a:solidFill>
              </a:rPr>
              <a:t>Direct Economic Loss of Resources</a:t>
            </a:r>
          </a:p>
          <a:p>
            <a:pPr>
              <a:lnSpc>
                <a:spcPct val="80000"/>
              </a:lnSpc>
            </a:pPr>
            <a:r>
              <a:rPr lang="en-US" dirty="0" smtClean="0">
                <a:solidFill>
                  <a:srgbClr val="FF0000"/>
                </a:solidFill>
              </a:rPr>
              <a:t>Threat to Lives</a:t>
            </a:r>
          </a:p>
          <a:p>
            <a:pPr>
              <a:lnSpc>
                <a:spcPct val="80000"/>
              </a:lnSpc>
            </a:pPr>
            <a:r>
              <a:rPr lang="en-US" dirty="0" smtClean="0">
                <a:solidFill>
                  <a:srgbClr val="FF0000"/>
                </a:solidFill>
              </a:rPr>
              <a:t>Diversion of All Hazards Resources</a:t>
            </a:r>
          </a:p>
        </p:txBody>
      </p:sp>
    </p:spTree>
    <p:extLst>
      <p:ext uri="{BB962C8B-B14F-4D97-AF65-F5344CB8AC3E}">
        <p14:creationId xmlns:p14="http://schemas.microsoft.com/office/powerpoint/2010/main" val="22595112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5332"/>
                                        </p:tgtEl>
                                        <p:attrNameLst>
                                          <p:attrName>style.visibility</p:attrName>
                                        </p:attrNameLst>
                                      </p:cBhvr>
                                      <p:to>
                                        <p:strVal val="visible"/>
                                      </p:to>
                                    </p:set>
                                    <p:anim calcmode="lin" valueType="num">
                                      <p:cBhvr>
                                        <p:cTn id="7" dur="1000" fill="hold"/>
                                        <p:tgtEl>
                                          <p:spTgt spid="1635332"/>
                                        </p:tgtEl>
                                        <p:attrNameLst>
                                          <p:attrName>ppt_w</p:attrName>
                                        </p:attrNameLst>
                                      </p:cBhvr>
                                      <p:tavLst>
                                        <p:tav tm="0">
                                          <p:val>
                                            <p:strVal val="#ppt_w*0.70"/>
                                          </p:val>
                                        </p:tav>
                                        <p:tav tm="100000">
                                          <p:val>
                                            <p:strVal val="#ppt_w"/>
                                          </p:val>
                                        </p:tav>
                                      </p:tavLst>
                                    </p:anim>
                                    <p:anim calcmode="lin" valueType="num">
                                      <p:cBhvr>
                                        <p:cTn id="8" dur="1000" fill="hold"/>
                                        <p:tgtEl>
                                          <p:spTgt spid="1635332"/>
                                        </p:tgtEl>
                                        <p:attrNameLst>
                                          <p:attrName>ppt_h</p:attrName>
                                        </p:attrNameLst>
                                      </p:cBhvr>
                                      <p:tavLst>
                                        <p:tav tm="0">
                                          <p:val>
                                            <p:strVal val="#ppt_h"/>
                                          </p:val>
                                        </p:tav>
                                        <p:tav tm="100000">
                                          <p:val>
                                            <p:strVal val="#ppt_h"/>
                                          </p:val>
                                        </p:tav>
                                      </p:tavLst>
                                    </p:anim>
                                    <p:animEffect transition="in" filter="fade">
                                      <p:cBhvr>
                                        <p:cTn id="9" dur="1000"/>
                                        <p:tgtEl>
                                          <p:spTgt spid="16353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5332"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4" name="Rectangle 2"/>
          <p:cNvSpPr>
            <a:spLocks noGrp="1" noChangeArrowheads="1"/>
          </p:cNvSpPr>
          <p:nvPr>
            <p:ph type="title"/>
          </p:nvPr>
        </p:nvSpPr>
        <p:spPr/>
        <p:txBody>
          <a:bodyPr/>
          <a:lstStyle/>
          <a:p>
            <a:r>
              <a:rPr lang="en-US" sz="4000" dirty="0" smtClean="0"/>
              <a:t>Myths </a:t>
            </a:r>
            <a:r>
              <a:rPr lang="en-US" sz="4000" dirty="0"/>
              <a:t>and Realities – 11</a:t>
            </a:r>
          </a:p>
        </p:txBody>
      </p:sp>
      <p:sp>
        <p:nvSpPr>
          <p:cNvPr id="1636355" name="Rectangle 3"/>
          <p:cNvSpPr>
            <a:spLocks noGrp="1" noChangeArrowheads="1"/>
          </p:cNvSpPr>
          <p:nvPr>
            <p:ph type="body" sz="half" idx="1"/>
          </p:nvPr>
        </p:nvSpPr>
        <p:spPr>
          <a:xfrm>
            <a:off x="381000" y="1371600"/>
            <a:ext cx="3962400" cy="4800600"/>
          </a:xfrm>
        </p:spPr>
        <p:txBody>
          <a:bodyPr/>
          <a:lstStyle/>
          <a:p>
            <a:r>
              <a:rPr lang="en-US" sz="2400" b="1">
                <a:solidFill>
                  <a:srgbClr val="CC3300"/>
                </a:solidFill>
              </a:rPr>
              <a:t>Myth</a:t>
            </a:r>
            <a:br>
              <a:rPr lang="en-US" sz="2400" b="1">
                <a:solidFill>
                  <a:srgbClr val="CC3300"/>
                </a:solidFill>
              </a:rPr>
            </a:br>
            <a:r>
              <a:rPr lang="en-US" sz="1800" b="1"/>
              <a:t>Making the decision to </a:t>
            </a:r>
            <a:r>
              <a:rPr lang="en-US" sz="2000" b="1">
                <a:solidFill>
                  <a:srgbClr val="CC3300"/>
                </a:solidFill>
              </a:rPr>
              <a:t>"protect in place or evacuate"</a:t>
            </a:r>
            <a:r>
              <a:rPr lang="en-US" sz="1800" b="1"/>
              <a:t> in a CBRNE terrorist event is about the same as preparing for a category three hurricane, which we do that every year.</a:t>
            </a:r>
          </a:p>
        </p:txBody>
      </p:sp>
      <p:sp>
        <p:nvSpPr>
          <p:cNvPr id="1636356" name="Rectangle 4"/>
          <p:cNvSpPr>
            <a:spLocks noGrp="1" noChangeArrowheads="1"/>
          </p:cNvSpPr>
          <p:nvPr>
            <p:ph type="body" sz="half" idx="2"/>
          </p:nvPr>
        </p:nvSpPr>
        <p:spPr>
          <a:xfrm>
            <a:off x="4648200" y="1219200"/>
            <a:ext cx="4495800" cy="3657600"/>
          </a:xfrm>
        </p:spPr>
        <p:txBody>
          <a:bodyPr/>
          <a:lstStyle/>
          <a:p>
            <a:r>
              <a:rPr lang="en-US" sz="1900" b="1">
                <a:solidFill>
                  <a:srgbClr val="0000FF"/>
                </a:solidFill>
              </a:rPr>
              <a:t>Reality</a:t>
            </a:r>
            <a:br>
              <a:rPr lang="en-US" sz="1900" b="1">
                <a:solidFill>
                  <a:srgbClr val="0000FF"/>
                </a:solidFill>
              </a:rPr>
            </a:br>
            <a:r>
              <a:rPr lang="en-US" sz="1600"/>
              <a:t>In the case of the hurricane you have the advantage of knowing hour by hour the location, velocity and direction of the hazard. There are essentially two elements to deal with, wind and water.  </a:t>
            </a:r>
          </a:p>
          <a:p>
            <a:r>
              <a:rPr lang="en-US" sz="1600"/>
              <a:t>Conversely, when dealing with an unanticipated chemical agent attack, the decision window time is short, and there are multiple elements to consider:</a:t>
            </a:r>
          </a:p>
          <a:p>
            <a:r>
              <a:rPr lang="en-US" sz="1600"/>
              <a:t>agent identification and knowledge of it characteristics, </a:t>
            </a:r>
          </a:p>
          <a:p>
            <a:r>
              <a:rPr lang="en-US" sz="1800" b="1" i="1" u="sng">
                <a:solidFill>
                  <a:srgbClr val="CC3300"/>
                </a:solidFill>
              </a:rPr>
              <a:t>wind speed and direction, </a:t>
            </a:r>
          </a:p>
          <a:p>
            <a:r>
              <a:rPr lang="en-US" sz="1800" b="1" i="1" u="sng">
                <a:solidFill>
                  <a:srgbClr val="CC3300"/>
                </a:solidFill>
              </a:rPr>
              <a:t>concentration of agent, </a:t>
            </a:r>
          </a:p>
          <a:p>
            <a:r>
              <a:rPr lang="en-US" sz="1800" b="1" i="1" u="sng">
                <a:solidFill>
                  <a:srgbClr val="CC3300"/>
                </a:solidFill>
              </a:rPr>
              <a:t>structural integrity of building, </a:t>
            </a:r>
          </a:p>
          <a:p>
            <a:r>
              <a:rPr lang="en-US" sz="1800" b="1" i="1" u="sng">
                <a:solidFill>
                  <a:srgbClr val="CC3300"/>
                </a:solidFill>
              </a:rPr>
              <a:t>efficiency of exit routes, etc. </a:t>
            </a:r>
          </a:p>
        </p:txBody>
      </p:sp>
      <p:sp>
        <p:nvSpPr>
          <p:cNvPr id="1636357" name="AutoShape 5"/>
          <p:cNvSpPr>
            <a:spLocks noChangeArrowheads="1"/>
          </p:cNvSpPr>
          <p:nvPr/>
        </p:nvSpPr>
        <p:spPr bwMode="auto">
          <a:xfrm rot="5400000">
            <a:off x="3619500" y="33909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636358" name="Rectangle 6"/>
          <p:cNvSpPr>
            <a:spLocks noChangeArrowheads="1"/>
          </p:cNvSpPr>
          <p:nvPr/>
        </p:nvSpPr>
        <p:spPr bwMode="auto">
          <a:xfrm>
            <a:off x="838200" y="5181600"/>
            <a:ext cx="3581400" cy="466725"/>
          </a:xfrm>
          <a:prstGeom prst="rect">
            <a:avLst/>
          </a:prstGeom>
          <a:solidFill>
            <a:srgbClr val="FFFFCC"/>
          </a:solidFill>
          <a:ln w="9525" algn="ctr">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200" u="none">
                <a:solidFill>
                  <a:srgbClr val="FF0000"/>
                </a:solidFill>
              </a:rPr>
              <a:t>Katrina/New Orleans could have been much worse under a terrorist event.</a:t>
            </a:r>
          </a:p>
        </p:txBody>
      </p:sp>
    </p:spTree>
    <p:extLst>
      <p:ext uri="{BB962C8B-B14F-4D97-AF65-F5344CB8AC3E}">
        <p14:creationId xmlns:p14="http://schemas.microsoft.com/office/powerpoint/2010/main" val="4007491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6356"/>
                                        </p:tgtEl>
                                        <p:attrNameLst>
                                          <p:attrName>style.visibility</p:attrName>
                                        </p:attrNameLst>
                                      </p:cBhvr>
                                      <p:to>
                                        <p:strVal val="visible"/>
                                      </p:to>
                                    </p:set>
                                    <p:anim calcmode="lin" valueType="num">
                                      <p:cBhvr>
                                        <p:cTn id="7" dur="1000" fill="hold"/>
                                        <p:tgtEl>
                                          <p:spTgt spid="1636356"/>
                                        </p:tgtEl>
                                        <p:attrNameLst>
                                          <p:attrName>ppt_w</p:attrName>
                                        </p:attrNameLst>
                                      </p:cBhvr>
                                      <p:tavLst>
                                        <p:tav tm="0">
                                          <p:val>
                                            <p:strVal val="#ppt_w*0.70"/>
                                          </p:val>
                                        </p:tav>
                                        <p:tav tm="100000">
                                          <p:val>
                                            <p:strVal val="#ppt_w"/>
                                          </p:val>
                                        </p:tav>
                                      </p:tavLst>
                                    </p:anim>
                                    <p:anim calcmode="lin" valueType="num">
                                      <p:cBhvr>
                                        <p:cTn id="8" dur="1000" fill="hold"/>
                                        <p:tgtEl>
                                          <p:spTgt spid="1636356"/>
                                        </p:tgtEl>
                                        <p:attrNameLst>
                                          <p:attrName>ppt_h</p:attrName>
                                        </p:attrNameLst>
                                      </p:cBhvr>
                                      <p:tavLst>
                                        <p:tav tm="0">
                                          <p:val>
                                            <p:strVal val="#ppt_h"/>
                                          </p:val>
                                        </p:tav>
                                        <p:tav tm="100000">
                                          <p:val>
                                            <p:strVal val="#ppt_h"/>
                                          </p:val>
                                        </p:tav>
                                      </p:tavLst>
                                    </p:anim>
                                    <p:animEffect transition="in" filter="fade">
                                      <p:cBhvr>
                                        <p:cTn id="9" dur="1000"/>
                                        <p:tgtEl>
                                          <p:spTgt spid="163635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36358"/>
                                        </p:tgtEl>
                                        <p:attrNameLst>
                                          <p:attrName>style.visibility</p:attrName>
                                        </p:attrNameLst>
                                      </p:cBhvr>
                                      <p:to>
                                        <p:strVal val="visible"/>
                                      </p:to>
                                    </p:set>
                                    <p:anim calcmode="lin" valueType="num">
                                      <p:cBhvr>
                                        <p:cTn id="14" dur="1000" fill="hold"/>
                                        <p:tgtEl>
                                          <p:spTgt spid="1636358"/>
                                        </p:tgtEl>
                                        <p:attrNameLst>
                                          <p:attrName>ppt_w</p:attrName>
                                        </p:attrNameLst>
                                      </p:cBhvr>
                                      <p:tavLst>
                                        <p:tav tm="0">
                                          <p:val>
                                            <p:strVal val="#ppt_w*0.70"/>
                                          </p:val>
                                        </p:tav>
                                        <p:tav tm="100000">
                                          <p:val>
                                            <p:strVal val="#ppt_w"/>
                                          </p:val>
                                        </p:tav>
                                      </p:tavLst>
                                    </p:anim>
                                    <p:anim calcmode="lin" valueType="num">
                                      <p:cBhvr>
                                        <p:cTn id="15" dur="1000" fill="hold"/>
                                        <p:tgtEl>
                                          <p:spTgt spid="1636358"/>
                                        </p:tgtEl>
                                        <p:attrNameLst>
                                          <p:attrName>ppt_h</p:attrName>
                                        </p:attrNameLst>
                                      </p:cBhvr>
                                      <p:tavLst>
                                        <p:tav tm="0">
                                          <p:val>
                                            <p:strVal val="#ppt_h"/>
                                          </p:val>
                                        </p:tav>
                                        <p:tav tm="100000">
                                          <p:val>
                                            <p:strVal val="#ppt_h"/>
                                          </p:val>
                                        </p:tav>
                                      </p:tavLst>
                                    </p:anim>
                                    <p:animEffect transition="in" filter="fade">
                                      <p:cBhvr>
                                        <p:cTn id="16" dur="1000"/>
                                        <p:tgtEl>
                                          <p:spTgt spid="1636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6" grpId="0"/>
      <p:bldP spid="16363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p:cNvSpPr>
            <a:spLocks noGrp="1" noChangeArrowheads="1"/>
          </p:cNvSpPr>
          <p:nvPr>
            <p:ph type="ctrTitle"/>
          </p:nvPr>
        </p:nvSpPr>
        <p:spPr/>
        <p:txBody>
          <a:bodyPr/>
          <a:lstStyle/>
          <a:p>
            <a:pPr algn="ctr"/>
            <a:r>
              <a:rPr lang="en-US" sz="2400" dirty="0">
                <a:solidFill>
                  <a:schemeClr val="accent1"/>
                </a:solidFill>
              </a:rPr>
              <a:t>Homeland Security Healthcare CBRNE Readiness</a:t>
            </a:r>
            <a:br>
              <a:rPr lang="en-US" sz="2400" dirty="0">
                <a:solidFill>
                  <a:schemeClr val="accent1"/>
                </a:solidFill>
              </a:rPr>
            </a:br>
            <a:r>
              <a:rPr lang="en-US" dirty="0">
                <a:solidFill>
                  <a:schemeClr val="accent1"/>
                </a:solidFill>
              </a:rPr>
              <a:t>Center for Health Care Emergency Readiness </a:t>
            </a:r>
            <a:r>
              <a:rPr lang="en-US" sz="2400" dirty="0">
                <a:solidFill>
                  <a:schemeClr val="accent1"/>
                </a:solidFill>
              </a:rPr>
              <a:t>Hospital Division</a:t>
            </a:r>
          </a:p>
        </p:txBody>
      </p:sp>
      <p:pic>
        <p:nvPicPr>
          <p:cNvPr id="1031173" name="Picture 5" descr="GRANDPA'S GROUP 2003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055688"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56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8" name="Rectangle 2"/>
          <p:cNvSpPr>
            <a:spLocks noGrp="1" noChangeArrowheads="1"/>
          </p:cNvSpPr>
          <p:nvPr>
            <p:ph type="title"/>
          </p:nvPr>
        </p:nvSpPr>
        <p:spPr/>
        <p:txBody>
          <a:bodyPr/>
          <a:lstStyle/>
          <a:p>
            <a:r>
              <a:rPr lang="en-US" sz="4000" dirty="0" smtClean="0"/>
              <a:t>Myths </a:t>
            </a:r>
            <a:r>
              <a:rPr lang="en-US" sz="4000" dirty="0"/>
              <a:t>and Realities – 11b</a:t>
            </a:r>
          </a:p>
        </p:txBody>
      </p:sp>
      <p:sp>
        <p:nvSpPr>
          <p:cNvPr id="1637380" name="Rectangle 4"/>
          <p:cNvSpPr>
            <a:spLocks noGrp="1" noChangeArrowheads="1"/>
          </p:cNvSpPr>
          <p:nvPr>
            <p:ph type="body" sz="half" idx="2"/>
          </p:nvPr>
        </p:nvSpPr>
        <p:spPr>
          <a:xfrm>
            <a:off x="533400" y="1219200"/>
            <a:ext cx="3962400" cy="3657600"/>
          </a:xfrm>
        </p:spPr>
        <p:txBody>
          <a:bodyPr/>
          <a:lstStyle/>
          <a:p>
            <a:r>
              <a:rPr lang="en-US" sz="1900" b="1">
                <a:solidFill>
                  <a:srgbClr val="0000FF"/>
                </a:solidFill>
              </a:rPr>
              <a:t>Reality Continued</a:t>
            </a:r>
            <a:br>
              <a:rPr lang="en-US" sz="1900" b="1">
                <a:solidFill>
                  <a:srgbClr val="0000FF"/>
                </a:solidFill>
              </a:rPr>
            </a:br>
            <a:r>
              <a:rPr lang="en-US" sz="1800"/>
              <a:t>If the decision is made to "protect in place," depending on the agent, there are multiple variables to consider as well, such as: </a:t>
            </a:r>
          </a:p>
          <a:p>
            <a:r>
              <a:rPr lang="en-US" sz="1800"/>
              <a:t>Should we go to the top floor or to the basement? </a:t>
            </a:r>
          </a:p>
          <a:p>
            <a:r>
              <a:rPr lang="en-US" sz="1800"/>
              <a:t>Who receives the limited amount of protective equipment? </a:t>
            </a:r>
          </a:p>
          <a:p>
            <a:r>
              <a:rPr lang="en-US" sz="1800"/>
              <a:t>If the decision is made to "to evacuate," the considerations are no less complex. </a:t>
            </a:r>
          </a:p>
        </p:txBody>
      </p:sp>
      <p:sp>
        <p:nvSpPr>
          <p:cNvPr id="1637383" name="Text Box 7"/>
          <p:cNvSpPr txBox="1">
            <a:spLocks noChangeArrowheads="1"/>
          </p:cNvSpPr>
          <p:nvPr/>
        </p:nvSpPr>
        <p:spPr bwMode="auto">
          <a:xfrm>
            <a:off x="4648200" y="2286000"/>
            <a:ext cx="4267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i="1" u="none" dirty="0">
                <a:solidFill>
                  <a:srgbClr val="CC3300"/>
                </a:solidFill>
              </a:rPr>
              <a:t>You get the picture.  It’s time to get real and gain real understanding of how to prepare our healthcare systems.</a:t>
            </a:r>
          </a:p>
        </p:txBody>
      </p:sp>
    </p:spTree>
    <p:extLst>
      <p:ext uri="{BB962C8B-B14F-4D97-AF65-F5344CB8AC3E}">
        <p14:creationId xmlns:p14="http://schemas.microsoft.com/office/powerpoint/2010/main" val="36845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7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4" name="Rectangle 2"/>
          <p:cNvSpPr>
            <a:spLocks noGrp="1" noChangeArrowheads="1"/>
          </p:cNvSpPr>
          <p:nvPr>
            <p:ph type="title"/>
          </p:nvPr>
        </p:nvSpPr>
        <p:spPr/>
        <p:txBody>
          <a:bodyPr/>
          <a:lstStyle/>
          <a:p>
            <a:r>
              <a:rPr lang="en-US" sz="3600" dirty="0" smtClean="0"/>
              <a:t>Healthcare Workplace Violence</a:t>
            </a:r>
            <a:endParaRPr lang="en-US" sz="1800" dirty="0"/>
          </a:p>
        </p:txBody>
      </p:sp>
      <p:sp>
        <p:nvSpPr>
          <p:cNvPr id="1636355" name="Rectangle 3"/>
          <p:cNvSpPr>
            <a:spLocks noGrp="1" noChangeArrowheads="1"/>
          </p:cNvSpPr>
          <p:nvPr>
            <p:ph type="body" sz="half" idx="1"/>
          </p:nvPr>
        </p:nvSpPr>
        <p:spPr>
          <a:xfrm>
            <a:off x="381000" y="1188725"/>
            <a:ext cx="4572000" cy="1378525"/>
          </a:xfrm>
        </p:spPr>
        <p:txBody>
          <a:bodyPr/>
          <a:lstStyle/>
          <a:p>
            <a:r>
              <a:rPr lang="en-US" sz="3200" b="1" dirty="0">
                <a:solidFill>
                  <a:srgbClr val="CC3300"/>
                </a:solidFill>
              </a:rPr>
              <a:t>Myth</a:t>
            </a:r>
            <a:br>
              <a:rPr lang="en-US" sz="3200" b="1" dirty="0">
                <a:solidFill>
                  <a:srgbClr val="CC3300"/>
                </a:solidFill>
              </a:rPr>
            </a:br>
            <a:r>
              <a:rPr lang="en-US" sz="2400" b="1" dirty="0" smtClean="0"/>
              <a:t>Hospitals are a safe environment for stakeholders.</a:t>
            </a:r>
            <a:endParaRPr lang="en-US" sz="2400" b="1" dirty="0"/>
          </a:p>
        </p:txBody>
      </p:sp>
      <p:sp>
        <p:nvSpPr>
          <p:cNvPr id="1636356" name="Rectangle 4"/>
          <p:cNvSpPr>
            <a:spLocks noGrp="1" noChangeArrowheads="1"/>
          </p:cNvSpPr>
          <p:nvPr>
            <p:ph type="body" sz="half" idx="2"/>
          </p:nvPr>
        </p:nvSpPr>
        <p:spPr>
          <a:xfrm>
            <a:off x="4419600" y="1219200"/>
            <a:ext cx="4495800" cy="3657600"/>
          </a:xfrm>
        </p:spPr>
        <p:txBody>
          <a:bodyPr/>
          <a:lstStyle/>
          <a:p>
            <a:r>
              <a:rPr lang="en-US" sz="2800" b="1" dirty="0">
                <a:solidFill>
                  <a:srgbClr val="0000FF"/>
                </a:solidFill>
              </a:rPr>
              <a:t>Reality</a:t>
            </a:r>
            <a:br>
              <a:rPr lang="en-US" sz="2800" b="1" dirty="0">
                <a:solidFill>
                  <a:srgbClr val="0000FF"/>
                </a:solidFill>
              </a:rPr>
            </a:br>
            <a:r>
              <a:rPr lang="en-US" dirty="0" smtClean="0"/>
              <a:t>Hospitals are among the most dangerous places to work in the nation. Dangers come from many sources;</a:t>
            </a:r>
            <a:endParaRPr lang="en-US" sz="2400" dirty="0" smtClean="0"/>
          </a:p>
          <a:p>
            <a:pPr lvl="1"/>
            <a:r>
              <a:rPr lang="en-US" sz="2000" dirty="0" smtClean="0"/>
              <a:t>Diseases and Infections</a:t>
            </a:r>
          </a:p>
          <a:p>
            <a:pPr lvl="1"/>
            <a:r>
              <a:rPr lang="en-US" sz="2000" dirty="0" smtClean="0"/>
              <a:t>Caregivers are 4X more likely to be assaulted than other industries</a:t>
            </a:r>
          </a:p>
          <a:p>
            <a:pPr lvl="1"/>
            <a:r>
              <a:rPr lang="en-US" sz="2000" dirty="0" smtClean="0"/>
              <a:t>Assaults</a:t>
            </a:r>
          </a:p>
          <a:p>
            <a:pPr lvl="2"/>
            <a:r>
              <a:rPr lang="en-US" sz="1800" dirty="0" smtClean="0"/>
              <a:t>Staff of Staff Violence</a:t>
            </a:r>
          </a:p>
          <a:p>
            <a:pPr lvl="2"/>
            <a:r>
              <a:rPr lang="en-US" sz="1800" dirty="0" smtClean="0"/>
              <a:t>Staff on Patient Violence</a:t>
            </a:r>
          </a:p>
          <a:p>
            <a:pPr lvl="2"/>
            <a:r>
              <a:rPr lang="en-US" sz="1800" dirty="0" smtClean="0"/>
              <a:t>Patient on Staff Violence</a:t>
            </a:r>
          </a:p>
          <a:p>
            <a:pPr lvl="2"/>
            <a:r>
              <a:rPr lang="en-US" sz="1800" dirty="0" smtClean="0"/>
              <a:t>Stranger on Caregiver Violence</a:t>
            </a:r>
          </a:p>
          <a:p>
            <a:pPr lvl="1"/>
            <a:r>
              <a:rPr lang="en-US" sz="2000" dirty="0" smtClean="0"/>
              <a:t>Murder</a:t>
            </a:r>
          </a:p>
          <a:p>
            <a:pPr lvl="2"/>
            <a:r>
              <a:rPr lang="en-US" dirty="0" smtClean="0"/>
              <a:t>54 Caregivers have murdered 2100 + patients (2000-2004)</a:t>
            </a:r>
          </a:p>
          <a:p>
            <a:pPr lvl="2"/>
            <a:endParaRPr lang="en-US" dirty="0" smtClean="0"/>
          </a:p>
          <a:p>
            <a:pPr lvl="2"/>
            <a:endParaRPr lang="en-US" sz="1800" dirty="0" smtClean="0"/>
          </a:p>
          <a:p>
            <a:pPr lvl="1"/>
            <a:endParaRPr lang="en-US" sz="2000" dirty="0" smtClean="0"/>
          </a:p>
          <a:p>
            <a:pPr lvl="1"/>
            <a:endParaRPr lang="en-US" sz="2000" dirty="0" smtClean="0"/>
          </a:p>
          <a:p>
            <a:pPr lvl="1"/>
            <a:endParaRPr lang="en-US" sz="2400" b="1" i="1" u="sng" dirty="0">
              <a:solidFill>
                <a:srgbClr val="CC3300"/>
              </a:solidFill>
            </a:endParaRPr>
          </a:p>
        </p:txBody>
      </p:sp>
      <p:sp>
        <p:nvSpPr>
          <p:cNvPr id="1636357" name="AutoShape 5"/>
          <p:cNvSpPr>
            <a:spLocks noChangeArrowheads="1"/>
          </p:cNvSpPr>
          <p:nvPr/>
        </p:nvSpPr>
        <p:spPr bwMode="auto">
          <a:xfrm rot="5400000">
            <a:off x="3467100" y="33909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srgbClr val="000000"/>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2450523" cy="36714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52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6356"/>
                                        </p:tgtEl>
                                        <p:attrNameLst>
                                          <p:attrName>style.visibility</p:attrName>
                                        </p:attrNameLst>
                                      </p:cBhvr>
                                      <p:to>
                                        <p:strVal val="visible"/>
                                      </p:to>
                                    </p:set>
                                    <p:anim calcmode="lin" valueType="num">
                                      <p:cBhvr>
                                        <p:cTn id="7" dur="1000" fill="hold"/>
                                        <p:tgtEl>
                                          <p:spTgt spid="1636356"/>
                                        </p:tgtEl>
                                        <p:attrNameLst>
                                          <p:attrName>ppt_w</p:attrName>
                                        </p:attrNameLst>
                                      </p:cBhvr>
                                      <p:tavLst>
                                        <p:tav tm="0">
                                          <p:val>
                                            <p:strVal val="#ppt_w*0.70"/>
                                          </p:val>
                                        </p:tav>
                                        <p:tav tm="100000">
                                          <p:val>
                                            <p:strVal val="#ppt_w"/>
                                          </p:val>
                                        </p:tav>
                                      </p:tavLst>
                                    </p:anim>
                                    <p:anim calcmode="lin" valueType="num">
                                      <p:cBhvr>
                                        <p:cTn id="8" dur="1000" fill="hold"/>
                                        <p:tgtEl>
                                          <p:spTgt spid="1636356"/>
                                        </p:tgtEl>
                                        <p:attrNameLst>
                                          <p:attrName>ppt_h</p:attrName>
                                        </p:attrNameLst>
                                      </p:cBhvr>
                                      <p:tavLst>
                                        <p:tav tm="0">
                                          <p:val>
                                            <p:strVal val="#ppt_h"/>
                                          </p:val>
                                        </p:tav>
                                        <p:tav tm="100000">
                                          <p:val>
                                            <p:strVal val="#ppt_h"/>
                                          </p:val>
                                        </p:tav>
                                      </p:tavLst>
                                    </p:anim>
                                    <p:animEffect transition="in" filter="fade">
                                      <p:cBhvr>
                                        <p:cTn id="9" dur="1000"/>
                                        <p:tgtEl>
                                          <p:spTgt spid="163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653992"/>
            <a:ext cx="7682968" cy="3834921"/>
          </a:xfrm>
          <a:prstGeom prst="rect">
            <a:avLst/>
          </a:prstGeom>
          <a:ln>
            <a:noFill/>
          </a:ln>
          <a:effectLst>
            <a:softEdge rad="112500"/>
          </a:effectLst>
        </p:spPr>
      </p:pic>
      <p:sp>
        <p:nvSpPr>
          <p:cNvPr id="1694722" name="Rectangle 2"/>
          <p:cNvSpPr>
            <a:spLocks noGrp="1" noChangeArrowheads="1"/>
          </p:cNvSpPr>
          <p:nvPr>
            <p:ph type="title"/>
          </p:nvPr>
        </p:nvSpPr>
        <p:spPr/>
        <p:txBody>
          <a:bodyPr/>
          <a:lstStyle/>
          <a:p>
            <a:r>
              <a:rPr lang="en-US"/>
              <a:t>Lessons Learned from Recent Disasters</a:t>
            </a:r>
          </a:p>
        </p:txBody>
      </p:sp>
      <p:sp>
        <p:nvSpPr>
          <p:cNvPr id="1694723" name="Rectangle 3"/>
          <p:cNvSpPr>
            <a:spLocks noGrp="1" noChangeArrowheads="1"/>
          </p:cNvSpPr>
          <p:nvPr>
            <p:ph type="body" idx="1"/>
          </p:nvPr>
        </p:nvSpPr>
        <p:spPr/>
        <p:txBody>
          <a:bodyPr/>
          <a:lstStyle/>
          <a:p>
            <a:pPr marL="266700" indent="-266700">
              <a:lnSpc>
                <a:spcPct val="80000"/>
              </a:lnSpc>
            </a:pPr>
            <a:r>
              <a:rPr lang="en-US" dirty="0"/>
              <a:t>We have seen from recent disasters, especially Katrina, that the Healthcare infrastructure is not ready to satisfy its responsibilities to a trusting public, in general and the most vulnerable among us in particular.</a:t>
            </a:r>
            <a:endParaRPr lang="en-US" sz="2400" dirty="0"/>
          </a:p>
          <a:p>
            <a:pPr lvl="1">
              <a:lnSpc>
                <a:spcPct val="80000"/>
              </a:lnSpc>
            </a:pPr>
            <a:endParaRPr lang="en-US" sz="2000" dirty="0"/>
          </a:p>
          <a:p>
            <a:pPr lvl="1">
              <a:lnSpc>
                <a:spcPct val="80000"/>
              </a:lnSpc>
            </a:pPr>
            <a:endParaRPr lang="en-US" sz="2000" dirty="0"/>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719673"/>
            <a:ext cx="3457575" cy="23857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19679" y="2976757"/>
            <a:ext cx="1752600" cy="307777"/>
          </a:xfrm>
          <a:prstGeom prst="rect">
            <a:avLst/>
          </a:prstGeom>
          <a:solidFill>
            <a:schemeClr val="bg1"/>
          </a:solidFill>
        </p:spPr>
        <p:txBody>
          <a:bodyPr wrap="square" rtlCol="0">
            <a:spAutoFit/>
          </a:bodyPr>
          <a:lstStyle/>
          <a:p>
            <a:pPr algn="ctr"/>
            <a:r>
              <a:rPr lang="en-US" sz="1400" b="1" dirty="0" smtClean="0">
                <a:solidFill>
                  <a:schemeClr val="tx1">
                    <a:lumMod val="85000"/>
                    <a:lumOff val="15000"/>
                  </a:schemeClr>
                </a:solidFill>
              </a:rPr>
              <a:t>Greensburg</a:t>
            </a:r>
            <a:endParaRPr lang="en-US" sz="1400" b="1" dirty="0">
              <a:solidFill>
                <a:schemeClr val="tx1">
                  <a:lumMod val="85000"/>
                  <a:lumOff val="15000"/>
                </a:schemeClr>
              </a:solidFill>
            </a:endParaRPr>
          </a:p>
        </p:txBody>
      </p:sp>
      <p:grpSp>
        <p:nvGrpSpPr>
          <p:cNvPr id="13" name="Group 12"/>
          <p:cNvGrpSpPr/>
          <p:nvPr/>
        </p:nvGrpSpPr>
        <p:grpSpPr>
          <a:xfrm>
            <a:off x="838200" y="2472766"/>
            <a:ext cx="8131292" cy="3698340"/>
            <a:chOff x="838200" y="2472766"/>
            <a:chExt cx="8131292" cy="369834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2971800"/>
              <a:ext cx="2376079" cy="3199306"/>
            </a:xfrm>
            <a:prstGeom prst="rect">
              <a:avLst/>
            </a:prstGeom>
            <a:ln>
              <a:noFill/>
            </a:ln>
            <a:effectLst>
              <a:softEdge rad="112500"/>
            </a:effectLst>
          </p:spPr>
        </p:pic>
        <p:sp>
          <p:nvSpPr>
            <p:cNvPr id="8" name="TextBox 7"/>
            <p:cNvSpPr txBox="1"/>
            <p:nvPr/>
          </p:nvSpPr>
          <p:spPr>
            <a:xfrm>
              <a:off x="1524000" y="5612475"/>
              <a:ext cx="1212275" cy="307777"/>
            </a:xfrm>
            <a:prstGeom prst="rect">
              <a:avLst/>
            </a:prstGeom>
            <a:solidFill>
              <a:schemeClr val="bg1"/>
            </a:solidFill>
          </p:spPr>
          <p:txBody>
            <a:bodyPr wrap="square" rtlCol="0">
              <a:spAutoFit/>
            </a:bodyPr>
            <a:lstStyle/>
            <a:p>
              <a:pPr algn="ctr"/>
              <a:r>
                <a:rPr lang="en-US" sz="1400" b="1" dirty="0" smtClean="0">
                  <a:solidFill>
                    <a:schemeClr val="tx1">
                      <a:lumMod val="85000"/>
                      <a:lumOff val="15000"/>
                    </a:schemeClr>
                  </a:solidFill>
                </a:rPr>
                <a:t>Joplin</a:t>
              </a:r>
              <a:endParaRPr lang="en-US" sz="1400" b="1" dirty="0">
                <a:solidFill>
                  <a:schemeClr val="tx1">
                    <a:lumMod val="85000"/>
                    <a:lumOff val="15000"/>
                  </a:schemeClr>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3724" y="2472766"/>
              <a:ext cx="3035768" cy="2144624"/>
            </a:xfrm>
            <a:prstGeom prst="rect">
              <a:avLst/>
            </a:prstGeom>
            <a:ln>
              <a:noFill/>
            </a:ln>
            <a:effectLst>
              <a:softEdge rad="112500"/>
            </a:effectLst>
          </p:spPr>
        </p:pic>
        <p:sp>
          <p:nvSpPr>
            <p:cNvPr id="10" name="TextBox 9"/>
            <p:cNvSpPr txBox="1"/>
            <p:nvPr/>
          </p:nvSpPr>
          <p:spPr>
            <a:xfrm>
              <a:off x="6651508" y="4028613"/>
              <a:ext cx="1403584" cy="307777"/>
            </a:xfrm>
            <a:prstGeom prst="rect">
              <a:avLst/>
            </a:prstGeom>
            <a:solidFill>
              <a:schemeClr val="bg1"/>
            </a:solidFill>
          </p:spPr>
          <p:txBody>
            <a:bodyPr wrap="square" rtlCol="0">
              <a:spAutoFit/>
            </a:bodyPr>
            <a:lstStyle/>
            <a:p>
              <a:pPr algn="ctr"/>
              <a:r>
                <a:rPr lang="en-US" sz="1400" b="1" dirty="0" smtClean="0">
                  <a:solidFill>
                    <a:schemeClr val="tx1">
                      <a:lumMod val="85000"/>
                      <a:lumOff val="15000"/>
                    </a:schemeClr>
                  </a:solidFill>
                </a:rPr>
                <a:t>Andrew</a:t>
              </a:r>
              <a:endParaRPr lang="en-US" sz="1400" b="1" dirty="0">
                <a:solidFill>
                  <a:schemeClr val="tx1">
                    <a:lumMod val="85000"/>
                    <a:lumOff val="15000"/>
                  </a:schemeClr>
                </a:solidFill>
              </a:endParaRPr>
            </a:p>
          </p:txBody>
        </p:sp>
      </p:grpSp>
      <p:grpSp>
        <p:nvGrpSpPr>
          <p:cNvPr id="11" name="Group 10"/>
          <p:cNvGrpSpPr/>
          <p:nvPr/>
        </p:nvGrpSpPr>
        <p:grpSpPr>
          <a:xfrm>
            <a:off x="5457950" y="4571453"/>
            <a:ext cx="2758418" cy="2003756"/>
            <a:chOff x="5577840" y="4558984"/>
            <a:chExt cx="3034260" cy="2003756"/>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7840" y="4558984"/>
              <a:ext cx="3034260" cy="2003756"/>
            </a:xfrm>
            <a:prstGeom prst="rect">
              <a:avLst/>
            </a:prstGeom>
            <a:ln>
              <a:noFill/>
            </a:ln>
            <a:effectLst>
              <a:softEdge rad="112500"/>
            </a:effectLst>
          </p:spPr>
        </p:pic>
        <p:sp>
          <p:nvSpPr>
            <p:cNvPr id="16" name="TextBox 15"/>
            <p:cNvSpPr txBox="1"/>
            <p:nvPr/>
          </p:nvSpPr>
          <p:spPr>
            <a:xfrm>
              <a:off x="7299208" y="4604921"/>
              <a:ext cx="662940" cy="307777"/>
            </a:xfrm>
            <a:prstGeom prst="rect">
              <a:avLst/>
            </a:prstGeom>
            <a:solidFill>
              <a:schemeClr val="bg1"/>
            </a:solidFill>
          </p:spPr>
          <p:txBody>
            <a:bodyPr wrap="square" rtlCol="0">
              <a:spAutoFit/>
            </a:bodyPr>
            <a:lstStyle/>
            <a:p>
              <a:pPr algn="ctr"/>
              <a:r>
                <a:rPr lang="en-US" sz="1400" b="1" dirty="0" smtClean="0">
                  <a:solidFill>
                    <a:schemeClr val="tx1">
                      <a:lumMod val="85000"/>
                      <a:lumOff val="15000"/>
                    </a:schemeClr>
                  </a:solidFill>
                </a:rPr>
                <a:t>Ike</a:t>
              </a:r>
              <a:endParaRPr lang="en-US" sz="1400" b="1" dirty="0">
                <a:solidFill>
                  <a:schemeClr val="tx1">
                    <a:lumMod val="85000"/>
                    <a:lumOff val="15000"/>
                  </a:schemeClr>
                </a:solidFill>
              </a:endParaRPr>
            </a:p>
          </p:txBody>
        </p:sp>
      </p:grpSp>
      <p:sp>
        <p:nvSpPr>
          <p:cNvPr id="19" name="TextBox 18"/>
          <p:cNvSpPr txBox="1"/>
          <p:nvPr/>
        </p:nvSpPr>
        <p:spPr>
          <a:xfrm>
            <a:off x="3548774" y="5890063"/>
            <a:ext cx="1059171" cy="307777"/>
          </a:xfrm>
          <a:prstGeom prst="rect">
            <a:avLst/>
          </a:prstGeom>
          <a:solidFill>
            <a:schemeClr val="bg1"/>
          </a:solidFill>
        </p:spPr>
        <p:txBody>
          <a:bodyPr wrap="square" rtlCol="0">
            <a:spAutoFit/>
          </a:bodyPr>
          <a:lstStyle/>
          <a:p>
            <a:pPr algn="ctr"/>
            <a:r>
              <a:rPr lang="en-US" sz="1400" b="1" dirty="0" smtClean="0">
                <a:solidFill>
                  <a:schemeClr val="tx1">
                    <a:lumMod val="85000"/>
                    <a:lumOff val="15000"/>
                  </a:schemeClr>
                </a:solidFill>
              </a:rPr>
              <a:t>Gustav</a:t>
            </a:r>
            <a:endParaRPr lang="en-US" sz="1400" b="1" dirty="0">
              <a:solidFill>
                <a:schemeClr val="tx1">
                  <a:lumMod val="85000"/>
                  <a:lumOff val="15000"/>
                </a:schemeClr>
              </a:solidFill>
            </a:endParaRPr>
          </a:p>
        </p:txBody>
      </p:sp>
    </p:spTree>
    <p:extLst>
      <p:ext uri="{BB962C8B-B14F-4D97-AF65-F5344CB8AC3E}">
        <p14:creationId xmlns:p14="http://schemas.microsoft.com/office/powerpoint/2010/main" val="1209070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smtClean="0"/>
              <a:t>Special Items which may be Sensitive and Politically Incorrect</a:t>
            </a:r>
            <a:endParaRPr lang="en-US" dirty="0"/>
          </a:p>
        </p:txBody>
      </p:sp>
      <p:sp>
        <p:nvSpPr>
          <p:cNvPr id="4" name="Footer Placeholder 3"/>
          <p:cNvSpPr>
            <a:spLocks noGrp="1"/>
          </p:cNvSpPr>
          <p:nvPr>
            <p:ph type="ftr" sz="quarter" idx="4294967295"/>
          </p:nvPr>
        </p:nvSpPr>
        <p:spPr>
          <a:xfrm>
            <a:off x="0" y="6477000"/>
            <a:ext cx="2895600" cy="152400"/>
          </a:xfr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042247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 Shortages</a:t>
            </a:r>
            <a:endParaRPr lang="en-US" dirty="0"/>
          </a:p>
        </p:txBody>
      </p:sp>
      <p:sp>
        <p:nvSpPr>
          <p:cNvPr id="3" name="Content Placeholder 2"/>
          <p:cNvSpPr>
            <a:spLocks noGrp="1"/>
          </p:cNvSpPr>
          <p:nvPr>
            <p:ph idx="1"/>
          </p:nvPr>
        </p:nvSpPr>
        <p:spPr/>
        <p:txBody>
          <a:bodyPr/>
          <a:lstStyle/>
          <a:p>
            <a:r>
              <a:rPr lang="en-US" dirty="0" smtClean="0"/>
              <a:t>26% of the nation’s practicing physicians are International Medical Graduates (IMGs), many from the Middle East and Indian Sub-continent.</a:t>
            </a:r>
          </a:p>
          <a:p>
            <a:r>
              <a:rPr lang="en-US" dirty="0" smtClean="0"/>
              <a:t>Experts say the existing supply of domestically produced physicians will not keep pace with the known growing populations. </a:t>
            </a:r>
          </a:p>
          <a:p>
            <a:r>
              <a:rPr lang="en-US" dirty="0" smtClean="0"/>
              <a:t>Supply of domestically trained physicians is expected to drop precipitously as Healthcare Reform hits its’ peak.</a:t>
            </a:r>
          </a:p>
          <a:p>
            <a:r>
              <a:rPr lang="en-US" dirty="0" smtClean="0"/>
              <a:t>Following the lead in the UK after physician homicide bombers were discovered practicing in the NHS, a worldwide review of documentation and credentials revealed a large fraction of fraudulent certifications and recommendations among IMGs. </a:t>
            </a:r>
            <a:endParaRPr lang="en-US" dirty="0"/>
          </a:p>
        </p:txBody>
      </p:sp>
      <p:sp>
        <p:nvSpPr>
          <p:cNvPr id="4" name="Footer Placeholder 3"/>
          <p:cNvSpPr>
            <a:spLocks noGrp="1"/>
          </p:cNvSpPr>
          <p:nvPr>
            <p:ph type="ftr" sz="quarter" idx="4294967295"/>
          </p:nvPr>
        </p:nvSpPr>
        <p:spPr/>
        <p:txBody>
          <a:bodyPr/>
          <a:lstStyle/>
          <a:p>
            <a:pPr algn="ctr"/>
            <a:r>
              <a:rPr lang="en-US" altLang="en-US"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546513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Use Radiological Materials (MURM)</a:t>
            </a:r>
            <a:endParaRPr lang="en-US" dirty="0"/>
          </a:p>
        </p:txBody>
      </p:sp>
      <p:sp>
        <p:nvSpPr>
          <p:cNvPr id="3" name="Content Placeholder 2"/>
          <p:cNvSpPr>
            <a:spLocks noGrp="1"/>
          </p:cNvSpPr>
          <p:nvPr>
            <p:ph idx="1"/>
          </p:nvPr>
        </p:nvSpPr>
        <p:spPr/>
        <p:txBody>
          <a:bodyPr/>
          <a:lstStyle/>
          <a:p>
            <a:r>
              <a:rPr lang="en-US" dirty="0" smtClean="0"/>
              <a:t>Also surfaced in the UK as a major risk area – can be used to explode in place or stolen to be used for a higher value target.</a:t>
            </a:r>
          </a:p>
          <a:p>
            <a:r>
              <a:rPr lang="en-US" dirty="0" smtClean="0"/>
              <a:t>The dirty little secret – GAO 12-925 should be a wake up call for all in the anti-terrorism community.</a:t>
            </a:r>
          </a:p>
          <a:p>
            <a:r>
              <a:rPr lang="en-US" dirty="0" smtClean="0"/>
              <a:t>Very few people are aware of this and it does not get press coverage, even with the GAO report, due to political pushback</a:t>
            </a:r>
          </a:p>
          <a:p>
            <a:r>
              <a:rPr lang="en-US" dirty="0" smtClean="0"/>
              <a:t>There are in excess of 1,500 locations in hospitals, blood banks and University Medical research sites which have been identified for hardening. Approximately 300 have done this voluntarily, despite Federal funds immediately available for this purpose.</a:t>
            </a:r>
          </a:p>
          <a:p>
            <a:r>
              <a:rPr lang="en-US" dirty="0" smtClean="0"/>
              <a:t>The Defense Science Board, in its’ </a:t>
            </a:r>
            <a:r>
              <a:rPr lang="en-US" dirty="0"/>
              <a:t>Summer </a:t>
            </a:r>
            <a:r>
              <a:rPr lang="en-US" dirty="0" smtClean="0"/>
              <a:t>2007 Study, characterized this as low hanging fruit – one half of the dreaded dirty bomb. This should be a high priority for action.</a:t>
            </a:r>
            <a:endParaRPr lang="en-US" dirty="0"/>
          </a:p>
        </p:txBody>
      </p:sp>
      <p:sp>
        <p:nvSpPr>
          <p:cNvPr id="4" name="Footer Placeholder 3"/>
          <p:cNvSpPr>
            <a:spLocks noGrp="1"/>
          </p:cNvSpPr>
          <p:nvPr>
            <p:ph type="ftr" sz="quarter" idx="4294967295"/>
          </p:nvPr>
        </p:nvSpPr>
        <p:spPr>
          <a:xfrm>
            <a:off x="3124200" y="6553200"/>
            <a:ext cx="2895600" cy="152400"/>
          </a:xfr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575038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JC Cover the Bases?</a:t>
            </a:r>
            <a:endParaRPr lang="en-US" dirty="0"/>
          </a:p>
        </p:txBody>
      </p:sp>
      <p:sp>
        <p:nvSpPr>
          <p:cNvPr id="3" name="Content Placeholder 2"/>
          <p:cNvSpPr>
            <a:spLocks noGrp="1"/>
          </p:cNvSpPr>
          <p:nvPr>
            <p:ph idx="1"/>
          </p:nvPr>
        </p:nvSpPr>
        <p:spPr>
          <a:xfrm>
            <a:off x="381000" y="1143000"/>
            <a:ext cx="8534400" cy="4800600"/>
          </a:xfrm>
        </p:spPr>
        <p:txBody>
          <a:bodyPr/>
          <a:lstStyle/>
          <a:p>
            <a:r>
              <a:rPr lang="en-US" dirty="0" smtClean="0"/>
              <a:t>The Non-Federal Healthcare Sector is ill-prepared for All Hazards.</a:t>
            </a:r>
          </a:p>
          <a:p>
            <a:pPr lvl="1"/>
            <a:r>
              <a:rPr lang="en-US" dirty="0" smtClean="0"/>
              <a:t>Is your hospital ready to repel a Mumbai-like attack?</a:t>
            </a:r>
          </a:p>
          <a:p>
            <a:pPr lvl="1"/>
            <a:r>
              <a:rPr lang="en-US" dirty="0" smtClean="0"/>
              <a:t>Is you Public Safety Department prepared to support a mass casualty event – protect Caregivers, Patients and Limited Supplies of Emergency Materials?</a:t>
            </a:r>
          </a:p>
          <a:p>
            <a:pPr lvl="1"/>
            <a:r>
              <a:rPr lang="en-US" dirty="0" smtClean="0"/>
              <a:t> Is there a workable plan to ensure Employee participation – does it include their loved ones?</a:t>
            </a:r>
          </a:p>
          <a:p>
            <a:pPr lvl="1"/>
            <a:r>
              <a:rPr lang="en-US" dirty="0" smtClean="0"/>
              <a:t>Does the plan ensure exclusive use of committed partnership resources (transport, evacuation, shelter, communication)? </a:t>
            </a:r>
          </a:p>
          <a:p>
            <a:pPr lvl="1"/>
            <a:r>
              <a:rPr lang="en-US" dirty="0" smtClean="0"/>
              <a:t> Does the plan take into consideration the constraints of a Just in Time Supply Chain (water, food, drugs, electricity and staff)?</a:t>
            </a:r>
            <a:endParaRPr lang="en-US" dirty="0"/>
          </a:p>
        </p:txBody>
      </p:sp>
      <p:sp>
        <p:nvSpPr>
          <p:cNvPr id="4" name="Footer Placeholder 3"/>
          <p:cNvSpPr>
            <a:spLocks noGrp="1"/>
          </p:cNvSpPr>
          <p:nvPr>
            <p:ph type="ftr" sz="quarter" idx="4294967295"/>
          </p:nvPr>
        </p:nvSpPr>
        <p:spPr>
          <a:xfrm>
            <a:off x="3124200" y="6553200"/>
            <a:ext cx="2895600" cy="152400"/>
          </a:xfr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6227273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674" name="Rectangle 2"/>
          <p:cNvSpPr>
            <a:spLocks noGrp="1" noChangeArrowheads="1"/>
          </p:cNvSpPr>
          <p:nvPr>
            <p:ph type="ctrTitle"/>
          </p:nvPr>
        </p:nvSpPr>
        <p:spPr/>
        <p:txBody>
          <a:bodyPr/>
          <a:lstStyle/>
          <a:p>
            <a:r>
              <a:rPr lang="en-US" dirty="0" smtClean="0"/>
              <a:t>APPENDICES</a:t>
            </a:r>
            <a:endParaRPr lang="en-US" dirty="0"/>
          </a:p>
        </p:txBody>
      </p:sp>
      <p:sp>
        <p:nvSpPr>
          <p:cNvPr id="2" name="Subtitle 1"/>
          <p:cNvSpPr>
            <a:spLocks noGrp="1"/>
          </p:cNvSpPr>
          <p:nvPr>
            <p:ph type="subTitle" idx="1"/>
          </p:nvPr>
        </p:nvSpPr>
        <p:spPr/>
        <p:txBody>
          <a:bodyPr/>
          <a:lstStyle/>
          <a:p>
            <a:r>
              <a:rPr lang="en-US" sz="2400" dirty="0" smtClean="0"/>
              <a:t>APPENDIX A – NIMS</a:t>
            </a:r>
          </a:p>
          <a:p>
            <a:r>
              <a:rPr lang="en-US" sz="2400" dirty="0"/>
              <a:t>APPENDIX </a:t>
            </a:r>
            <a:r>
              <a:rPr lang="en-US" sz="2400" dirty="0" smtClean="0"/>
              <a:t>B – ICS &amp; EOP</a:t>
            </a:r>
          </a:p>
          <a:p>
            <a:r>
              <a:rPr lang="en-US" sz="2400" dirty="0" smtClean="0"/>
              <a:t>APPENDIX C - HICS</a:t>
            </a:r>
            <a:endParaRPr lang="en-US" sz="2400" dirty="0"/>
          </a:p>
          <a:p>
            <a:endParaRPr lang="en-US" sz="2400" dirty="0" smtClean="0"/>
          </a:p>
          <a:p>
            <a:endParaRPr lang="en-US" sz="2400" dirty="0" smtClean="0"/>
          </a:p>
          <a:p>
            <a:endParaRPr lang="en-US" sz="2400" dirty="0"/>
          </a:p>
        </p:txBody>
      </p:sp>
      <p:sp>
        <p:nvSpPr>
          <p:cNvPr id="4" name="Footer Placeholder 3"/>
          <p:cNvSpPr txBox="1">
            <a:spLocks/>
          </p:cNvSpPr>
          <p:nvPr/>
        </p:nvSpPr>
        <p:spPr>
          <a:xfrm>
            <a:off x="0" y="6477000"/>
            <a:ext cx="2895600" cy="152400"/>
          </a:xfrm>
          <a:prstGeom prst="rect">
            <a:avLst/>
          </a:prstGeom>
        </p:spPr>
        <p:txBody>
          <a:bodyPr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5002853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p:txBody>
          <a:bodyPr/>
          <a:lstStyle/>
          <a:p>
            <a:r>
              <a:rPr lang="en-US" dirty="0" smtClean="0"/>
              <a:t>Being Prepared - </a:t>
            </a:r>
            <a:r>
              <a:rPr lang="en-US" sz="2800" dirty="0" smtClean="0"/>
              <a:t>NIMS-ICS-HICS </a:t>
            </a:r>
            <a:r>
              <a:rPr lang="en-US" sz="2800" dirty="0"/>
              <a:t>to the </a:t>
            </a:r>
            <a:r>
              <a:rPr lang="en-US" sz="2800" dirty="0" smtClean="0"/>
              <a:t>Rescue</a:t>
            </a:r>
            <a:r>
              <a:rPr lang="en-US" sz="2800" dirty="0"/>
              <a:t/>
            </a:r>
            <a:br>
              <a:rPr lang="en-US" sz="2800" dirty="0"/>
            </a:br>
            <a:r>
              <a:rPr lang="en-US" sz="2800" dirty="0"/>
              <a:t> </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406574432"/>
              </p:ext>
            </p:extLst>
          </p:nvPr>
        </p:nvGraphicFramePr>
        <p:xfrm>
          <a:off x="381000" y="1371600"/>
          <a:ext cx="8534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txBox="1">
            <a:spLocks/>
          </p:cNvSpPr>
          <p:nvPr/>
        </p:nvSpPr>
        <p:spPr>
          <a:xfrm>
            <a:off x="0" y="6477000"/>
            <a:ext cx="2895600" cy="152400"/>
          </a:xfrm>
          <a:prstGeom prst="rect">
            <a:avLst/>
          </a:prstGeom>
        </p:spPr>
        <p:txBody>
          <a:bodyPr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843032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p:txBody>
          <a:bodyPr/>
          <a:lstStyle/>
          <a:p>
            <a:r>
              <a:rPr lang="en-US" dirty="0" smtClean="0"/>
              <a:t>Being Prepared - NIMS</a:t>
            </a:r>
            <a:endParaRPr lang="en-US" dirty="0"/>
          </a:p>
        </p:txBody>
      </p:sp>
      <p:sp>
        <p:nvSpPr>
          <p:cNvPr id="1831939" name="Rectangle 3"/>
          <p:cNvSpPr>
            <a:spLocks noGrp="1" noChangeArrowheads="1"/>
          </p:cNvSpPr>
          <p:nvPr>
            <p:ph type="body" idx="1"/>
          </p:nvPr>
        </p:nvSpPr>
        <p:spPr>
          <a:xfrm>
            <a:off x="381000" y="1143000"/>
            <a:ext cx="8534400" cy="4800600"/>
          </a:xfrm>
        </p:spPr>
        <p:txBody>
          <a:bodyPr/>
          <a:lstStyle/>
          <a:p>
            <a:r>
              <a:rPr lang="en-US" b="1" dirty="0"/>
              <a:t>What Is the National Incident Management System? </a:t>
            </a:r>
            <a:endParaRPr lang="en-US" dirty="0"/>
          </a:p>
          <a:p>
            <a:pPr lvl="1"/>
            <a:r>
              <a:rPr lang="en-US" sz="2200" dirty="0"/>
              <a:t>The </a:t>
            </a:r>
            <a:r>
              <a:rPr lang="en-US" sz="2200" i="1" dirty="0"/>
              <a:t>National Incident Management System </a:t>
            </a:r>
            <a:r>
              <a:rPr lang="en-US" sz="2200" dirty="0"/>
              <a:t>(NIMS) provides a systematic, proactive approach to guide departments and agencies at all levels of government, nongovernmental organizations, and the private sector to work seamlessly to prevent, protect against, respond to, recover from, and mitigate the effects of incidents, regardless of cause, size, location, or complexity, in order to reduce the loss of life and property and harm to the environment. NIMS works hand in hand with the </a:t>
            </a:r>
            <a:r>
              <a:rPr lang="en-US" sz="2200" i="1" dirty="0"/>
              <a:t>National Response Framework </a:t>
            </a:r>
            <a:r>
              <a:rPr lang="en-US" sz="2200" dirty="0"/>
              <a:t>(NRF). NIMS provides the template for the management of incidents, while the NRF provides the structure and mechanisms for national-level policy for incident management.</a:t>
            </a:r>
            <a:endParaRPr lang="en-US" sz="2200" b="1"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52400"/>
            <a:ext cx="1041954" cy="1299579"/>
          </a:xfrm>
          <a:prstGeom prst="rect">
            <a:avLst/>
          </a:prstGeom>
        </p:spPr>
      </p:pic>
      <p:sp>
        <p:nvSpPr>
          <p:cNvPr id="5" name="Footer Placeholder 3"/>
          <p:cNvSpPr txBox="1">
            <a:spLocks/>
          </p:cNvSpPr>
          <p:nvPr/>
        </p:nvSpPr>
        <p:spPr>
          <a:xfrm>
            <a:off x="0" y="6477000"/>
            <a:ext cx="2895600" cy="152400"/>
          </a:xfrm>
          <a:prstGeom prst="rect">
            <a:avLst/>
          </a:prstGeom>
        </p:spPr>
        <p:txBody>
          <a:bodyPr anchor="ctr" anchorCtr="0"/>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9785901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457200" y="5297788"/>
            <a:ext cx="4038600" cy="517382"/>
          </a:xfrm>
          <a:prstGeom prst="roundRect">
            <a:avLst/>
          </a:prstGeom>
          <a:solidFill>
            <a:schemeClr val="bg1">
              <a:lumMod val="95000"/>
            </a:schemeClr>
          </a:solidFill>
          <a:ln w="31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6148" name="Rectangle 4"/>
          <p:cNvSpPr>
            <a:spLocks noGrp="1" noChangeArrowheads="1"/>
          </p:cNvSpPr>
          <p:nvPr>
            <p:ph type="title"/>
          </p:nvPr>
        </p:nvSpPr>
        <p:spPr>
          <a:xfrm>
            <a:off x="1371600" y="277813"/>
            <a:ext cx="7315200" cy="1139825"/>
          </a:xfrm>
        </p:spPr>
        <p:txBody>
          <a:bodyPr/>
          <a:lstStyle/>
          <a:p>
            <a:pPr eaLnBrk="1" hangingPunct="1">
              <a:defRPr/>
            </a:pPr>
            <a:r>
              <a:rPr lang="en-US" dirty="0" smtClean="0"/>
              <a:t>Words of Wisdom</a:t>
            </a:r>
          </a:p>
        </p:txBody>
      </p:sp>
      <p:sp>
        <p:nvSpPr>
          <p:cNvPr id="6149" name="Rectangle 5"/>
          <p:cNvSpPr>
            <a:spLocks noGrp="1" noChangeArrowheads="1"/>
          </p:cNvSpPr>
          <p:nvPr>
            <p:ph type="body" sz="half" idx="1"/>
          </p:nvPr>
        </p:nvSpPr>
        <p:spPr>
          <a:xfrm>
            <a:off x="457200" y="1600201"/>
            <a:ext cx="4038600" cy="2285999"/>
          </a:xfrm>
          <a:solidFill>
            <a:schemeClr val="bg1">
              <a:lumMod val="95000"/>
            </a:schemeClr>
          </a:solidFill>
          <a:ln>
            <a:solidFill>
              <a:schemeClr val="bg1">
                <a:lumMod val="65000"/>
              </a:schemeClr>
            </a:solidFill>
          </a:ln>
        </p:spPr>
        <p:txBody>
          <a:bodyPr/>
          <a:lstStyle/>
          <a:p>
            <a:pPr marL="0" indent="0" eaLnBrk="1" hangingPunct="1">
              <a:buNone/>
              <a:defRPr/>
            </a:pPr>
            <a:r>
              <a:rPr lang="en-US" sz="2000" b="1" dirty="0">
                <a:solidFill>
                  <a:schemeClr val="tx1">
                    <a:lumMod val="85000"/>
                    <a:lumOff val="15000"/>
                  </a:schemeClr>
                </a:solidFill>
              </a:rPr>
              <a:t>“The history of man is a graveyard of great cultures that came to catastrophic ends because of their incapacity for planning, rational </a:t>
            </a:r>
            <a:r>
              <a:rPr lang="en-US" sz="2000" b="1" u="sng" dirty="0">
                <a:solidFill>
                  <a:srgbClr val="FF0000"/>
                </a:solidFill>
              </a:rPr>
              <a:t>voluntary</a:t>
            </a:r>
            <a:r>
              <a:rPr lang="en-US" sz="2000" b="1" dirty="0">
                <a:solidFill>
                  <a:schemeClr val="tx1">
                    <a:lumMod val="85000"/>
                    <a:lumOff val="15000"/>
                  </a:schemeClr>
                </a:solidFill>
              </a:rPr>
              <a:t> reaction to challenges”</a:t>
            </a:r>
          </a:p>
          <a:p>
            <a:pPr marL="0" indent="0" eaLnBrk="1" hangingPunct="1">
              <a:buNone/>
              <a:defRPr/>
            </a:pPr>
            <a:endParaRPr lang="en-US" sz="1000" b="1" dirty="0"/>
          </a:p>
          <a:p>
            <a:pPr eaLnBrk="1" hangingPunct="1">
              <a:buFontTx/>
              <a:buChar char="-"/>
              <a:defRPr/>
            </a:pPr>
            <a:r>
              <a:rPr lang="en-US" sz="1100" b="1" i="1" dirty="0" smtClean="0"/>
              <a:t>Erich Fromm</a:t>
            </a:r>
            <a:endParaRPr lang="en-US" sz="1100" b="1" i="1" dirty="0"/>
          </a:p>
          <a:p>
            <a:pPr eaLnBrk="1" hangingPunct="1">
              <a:buFontTx/>
              <a:buChar char="-"/>
              <a:defRPr/>
            </a:pPr>
            <a:endParaRPr lang="en-US" sz="1100" b="1" i="1" dirty="0" smtClean="0"/>
          </a:p>
          <a:p>
            <a:pPr marL="0" indent="0" algn="ctr" eaLnBrk="1" hangingPunct="1">
              <a:buNone/>
              <a:defRPr/>
            </a:pPr>
            <a:endParaRPr lang="en-US" sz="1400" b="1" i="1" dirty="0" smtClean="0"/>
          </a:p>
          <a:p>
            <a:pPr marL="0" indent="0" algn="ctr" eaLnBrk="1" hangingPunct="1">
              <a:buNone/>
              <a:defRPr/>
            </a:pPr>
            <a:endParaRPr lang="en-US" sz="1400" b="1" i="1" dirty="0"/>
          </a:p>
          <a:p>
            <a:pPr marL="0" indent="0" algn="ctr" eaLnBrk="1" hangingPunct="1">
              <a:buNone/>
              <a:defRPr/>
            </a:pPr>
            <a:endParaRPr lang="en-US" sz="1400" b="1" i="1" dirty="0" smtClean="0"/>
          </a:p>
          <a:p>
            <a:pPr marL="0" indent="0" algn="ctr" eaLnBrk="1" hangingPunct="1">
              <a:buNone/>
              <a:defRPr/>
            </a:pPr>
            <a:endParaRPr lang="en-US" sz="1400" b="1" i="1" dirty="0"/>
          </a:p>
          <a:p>
            <a:pPr marL="0" indent="0" algn="ctr" eaLnBrk="1" hangingPunct="1">
              <a:buNone/>
              <a:defRPr/>
            </a:pPr>
            <a:endParaRPr lang="en-US" sz="1400" b="1" i="1" dirty="0" smtClean="0"/>
          </a:p>
          <a:p>
            <a:pPr marL="0" indent="0" algn="ctr" eaLnBrk="1" hangingPunct="1">
              <a:buNone/>
              <a:defRPr/>
            </a:pPr>
            <a:endParaRPr lang="en-US" sz="1400" b="1" i="1" dirty="0"/>
          </a:p>
          <a:p>
            <a:pPr marL="0" indent="0" algn="ctr" eaLnBrk="1" hangingPunct="1">
              <a:buNone/>
              <a:defRPr/>
            </a:pPr>
            <a:r>
              <a:rPr lang="en-US" sz="1400" b="1" i="1" dirty="0" smtClean="0"/>
              <a:t>The public health and healthcare sector: “weakest link” in the homeland security chain </a:t>
            </a:r>
            <a:endParaRPr lang="en-US" sz="1400" b="1" i="1" dirty="0"/>
          </a:p>
          <a:p>
            <a:pPr algn="ctr" eaLnBrk="1" hangingPunct="1">
              <a:buFontTx/>
              <a:buChar char="-"/>
              <a:defRPr/>
            </a:pPr>
            <a:endParaRPr lang="en-US" sz="1100" b="1" i="1"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76800" y="1371600"/>
            <a:ext cx="3577657" cy="357765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5851382"/>
            <a:ext cx="2002627" cy="815066"/>
          </a:xfrm>
          <a:prstGeom prst="rect">
            <a:avLst/>
          </a:prstGeom>
        </p:spPr>
      </p:pic>
    </p:spTree>
    <p:extLst>
      <p:ext uri="{BB962C8B-B14F-4D97-AF65-F5344CB8AC3E}">
        <p14:creationId xmlns:p14="http://schemas.microsoft.com/office/powerpoint/2010/main" val="2210302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
        <p:nvSpPr>
          <p:cNvPr id="1831938" name="Rectangle 2"/>
          <p:cNvSpPr>
            <a:spLocks noGrp="1" noChangeArrowheads="1"/>
          </p:cNvSpPr>
          <p:nvPr>
            <p:ph type="title"/>
          </p:nvPr>
        </p:nvSpPr>
        <p:spPr/>
        <p:txBody>
          <a:bodyPr/>
          <a:lstStyle/>
          <a:p>
            <a:r>
              <a:rPr lang="en-US" dirty="0" smtClean="0"/>
              <a:t>Being Prepared  - NIMS</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0642" y="1219200"/>
            <a:ext cx="6721311" cy="52578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152400"/>
            <a:ext cx="1041954" cy="1299579"/>
          </a:xfrm>
          <a:prstGeom prst="rect">
            <a:avLst/>
          </a:prstGeom>
        </p:spPr>
      </p:pic>
    </p:spTree>
    <p:extLst>
      <p:ext uri="{BB962C8B-B14F-4D97-AF65-F5344CB8AC3E}">
        <p14:creationId xmlns:p14="http://schemas.microsoft.com/office/powerpoint/2010/main" val="4066259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
        <p:nvSpPr>
          <p:cNvPr id="1831938" name="Rectangle 2"/>
          <p:cNvSpPr>
            <a:spLocks noGrp="1" noChangeArrowheads="1"/>
          </p:cNvSpPr>
          <p:nvPr>
            <p:ph type="title"/>
          </p:nvPr>
        </p:nvSpPr>
        <p:spPr/>
        <p:txBody>
          <a:bodyPr/>
          <a:lstStyle/>
          <a:p>
            <a:r>
              <a:rPr lang="en-US" dirty="0" smtClean="0"/>
              <a:t>Being Prepared  - ICS One</a:t>
            </a:r>
            <a:endParaRPr lang="en-US" dirty="0"/>
          </a:p>
        </p:txBody>
      </p:sp>
      <p:sp>
        <p:nvSpPr>
          <p:cNvPr id="2" name="Content Placeholder 1"/>
          <p:cNvSpPr>
            <a:spLocks noGrp="1"/>
          </p:cNvSpPr>
          <p:nvPr>
            <p:ph idx="1"/>
          </p:nvPr>
        </p:nvSpPr>
        <p:spPr>
          <a:xfrm>
            <a:off x="304800" y="1295400"/>
            <a:ext cx="8534400" cy="4800600"/>
          </a:xfrm>
        </p:spPr>
        <p:txBody>
          <a:bodyPr/>
          <a:lstStyle/>
          <a:p>
            <a:r>
              <a:rPr lang="en-US" sz="1600" dirty="0"/>
              <a:t>The Incident Command System (ICS) is a standardized, on-scene, all-hazards incident management approach that:</a:t>
            </a:r>
          </a:p>
          <a:p>
            <a:r>
              <a:rPr lang="en-US" sz="1600" dirty="0"/>
              <a:t>Allows for the integration of facilities, equipment, personnel, procedures and communications operating within a common organizational structure.</a:t>
            </a:r>
          </a:p>
          <a:p>
            <a:r>
              <a:rPr lang="en-US" sz="1600" dirty="0"/>
              <a:t>Enables a coordinated response among various jurisdictions and functional agencies, both public and private.</a:t>
            </a:r>
          </a:p>
          <a:p>
            <a:r>
              <a:rPr lang="en-US" sz="1600" dirty="0"/>
              <a:t>Establishes common processes for planning and managing resources.</a:t>
            </a:r>
          </a:p>
          <a:p>
            <a:r>
              <a:rPr lang="en-US" sz="1600" dirty="0"/>
              <a:t>ICS is flexible and can be used for incidents of any type, scope and complexity. ICS allows its users to adopt an integrated organizational structure to match the complexities and demands of single or multiple incidents.</a:t>
            </a:r>
          </a:p>
          <a:p>
            <a:r>
              <a:rPr lang="en-US" sz="1600" dirty="0"/>
              <a:t>ICS is used by all levels of government—federal, state, tribal and local—as well as by many nongovernmental organizations and the private sector. ICS is also applicable across disciplines. It is typically structured to facilitate activities in five major functional areas: Command, Operations, Planning, Logistics and Finance/Administration. All of the functional areas may or may not be used based on the incident needs. Intelligence/Investigations is an optional sixth functional area that is activated on a case-by-case basis.</a:t>
            </a:r>
          </a:p>
          <a:p>
            <a:r>
              <a:rPr lang="en-US" sz="1600" dirty="0"/>
              <a:t>As a system, ICS is extremely useful; not only does it provide an organizational structure for incident management but it also guides the process for planning, building and adapting that structure. Using ICS for every incident or planned event helps hone and maintain skills needed for the large-scale incidents.</a:t>
            </a:r>
          </a:p>
          <a:p>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695" y="76200"/>
            <a:ext cx="1564105" cy="1192632"/>
          </a:xfrm>
          <a:prstGeom prst="rect">
            <a:avLst/>
          </a:prstGeom>
        </p:spPr>
      </p:pic>
    </p:spTree>
    <p:extLst>
      <p:ext uri="{BB962C8B-B14F-4D97-AF65-F5344CB8AC3E}">
        <p14:creationId xmlns:p14="http://schemas.microsoft.com/office/powerpoint/2010/main" val="683736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
        <p:nvSpPr>
          <p:cNvPr id="1831938" name="Rectangle 2"/>
          <p:cNvSpPr>
            <a:spLocks noGrp="1" noChangeArrowheads="1"/>
          </p:cNvSpPr>
          <p:nvPr>
            <p:ph type="title"/>
          </p:nvPr>
        </p:nvSpPr>
        <p:spPr/>
        <p:txBody>
          <a:bodyPr/>
          <a:lstStyle/>
          <a:p>
            <a:r>
              <a:rPr lang="en-US" dirty="0" smtClean="0"/>
              <a:t>Being Prepared  - </a:t>
            </a:r>
            <a:r>
              <a:rPr lang="en-US" dirty="0"/>
              <a:t>ICS </a:t>
            </a:r>
            <a:r>
              <a:rPr lang="en-US" dirty="0" smtClean="0"/>
              <a:t>Two</a:t>
            </a:r>
            <a:endParaRPr lang="en-US" dirty="0"/>
          </a:p>
        </p:txBody>
      </p:sp>
      <p:sp>
        <p:nvSpPr>
          <p:cNvPr id="2" name="Content Placeholder 1"/>
          <p:cNvSpPr>
            <a:spLocks noGrp="1"/>
          </p:cNvSpPr>
          <p:nvPr>
            <p:ph idx="1"/>
          </p:nvPr>
        </p:nvSpPr>
        <p:spPr>
          <a:xfrm>
            <a:off x="304800" y="1524000"/>
            <a:ext cx="8534400" cy="4572000"/>
          </a:xfrm>
        </p:spPr>
        <p:txBody>
          <a:bodyPr/>
          <a:lstStyle/>
          <a:p>
            <a:r>
              <a:rPr lang="en-US" sz="1600" dirty="0" smtClean="0"/>
              <a:t>In </a:t>
            </a:r>
            <a:r>
              <a:rPr lang="en-US" sz="1600" dirty="0"/>
              <a:t>February 2005, the National Integration Center (NIC) gathered together several emergency management organizations to begin collaborating on NIMS implementation. From that meeting it became clear that core competencies for ICS positions were necessary. The U.S. Fire Administration (USFA) took the lead to develop competencies for all ICS positions. In fall of 2005, the National Wildfire Coordinating Group (NWCG) added the development of wildland fire specific position competencies. USFA and NWCG prepared the ICS competencies for release. These competencies were announced online by FEMA for public comment in April of 2007. The public comment period ended on March 25, 2007.</a:t>
            </a:r>
          </a:p>
          <a:p>
            <a:endParaRPr lang="en-US" sz="1600" dirty="0" smtClean="0"/>
          </a:p>
          <a:p>
            <a:r>
              <a:rPr lang="en-US" sz="1600" dirty="0" smtClean="0"/>
              <a:t>In </a:t>
            </a:r>
            <a:r>
              <a:rPr lang="en-US" sz="1600" dirty="0"/>
              <a:t>the spring of 2007 the NWCG brought together numerous interagency subject-matter expert groups to review the competencies and behaviors and begin revision of NWCG position task books. During these workshops additional edits to the competencies and behaviors were discovered and were proposed and accepted by the Competency Change Management Board (CCMB). A need was identified to create the CCMB. They met in August 2007 for adjudication of all comments.</a:t>
            </a:r>
          </a:p>
          <a:p>
            <a:endParaRPr lang="en-US" sz="1600" dirty="0" smtClean="0"/>
          </a:p>
          <a:p>
            <a:r>
              <a:rPr lang="en-US" sz="1600" dirty="0" smtClean="0"/>
              <a:t>Please </a:t>
            </a:r>
            <a:r>
              <a:rPr lang="en-US" sz="1600" dirty="0"/>
              <a:t>reference the </a:t>
            </a:r>
            <a:r>
              <a:rPr lang="en-US" sz="1600" b="1" dirty="0" smtClean="0">
                <a:hlinkClick r:id="rId3" action="ppaction://hlinksldjump"/>
              </a:rPr>
              <a:t>APPENDIX A </a:t>
            </a:r>
            <a:r>
              <a:rPr lang="en-US" sz="1600" dirty="0" smtClean="0"/>
              <a:t>for the associated documents </a:t>
            </a:r>
            <a:endParaRPr lang="en-US" sz="1600" dirty="0"/>
          </a:p>
          <a:p>
            <a:endParaRPr lang="en-US" sz="1600" dirty="0"/>
          </a:p>
          <a:p>
            <a:endParaRPr lang="en-US"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2695" y="76200"/>
            <a:ext cx="1564105" cy="1192632"/>
          </a:xfrm>
          <a:prstGeom prst="rect">
            <a:avLst/>
          </a:prstGeom>
        </p:spPr>
      </p:pic>
    </p:spTree>
    <p:extLst>
      <p:ext uri="{BB962C8B-B14F-4D97-AF65-F5344CB8AC3E}">
        <p14:creationId xmlns:p14="http://schemas.microsoft.com/office/powerpoint/2010/main" val="1359248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
        <p:nvSpPr>
          <p:cNvPr id="1831938" name="Rectangle 2"/>
          <p:cNvSpPr>
            <a:spLocks noGrp="1" noChangeArrowheads="1"/>
          </p:cNvSpPr>
          <p:nvPr>
            <p:ph type="title"/>
          </p:nvPr>
        </p:nvSpPr>
        <p:spPr/>
        <p:txBody>
          <a:bodyPr/>
          <a:lstStyle/>
          <a:p>
            <a:r>
              <a:rPr lang="en-US" dirty="0" smtClean="0"/>
              <a:t>Being Prepared  - ICS</a:t>
            </a:r>
            <a:endParaRPr lang="en-US" dirty="0"/>
          </a:p>
        </p:txBody>
      </p:sp>
      <p:sp>
        <p:nvSpPr>
          <p:cNvPr id="2" name="Content Placeholder 1"/>
          <p:cNvSpPr>
            <a:spLocks noGrp="1"/>
          </p:cNvSpPr>
          <p:nvPr>
            <p:ph idx="1"/>
          </p:nvPr>
        </p:nvSpPr>
        <p:spPr>
          <a:xfrm>
            <a:off x="304800" y="1295400"/>
            <a:ext cx="8534400" cy="4800600"/>
          </a:xfrm>
        </p:spPr>
        <p:txBody>
          <a:bodyPr/>
          <a:lstStyle/>
          <a:p>
            <a:pPr marL="0" indent="0">
              <a:buNone/>
            </a:pPr>
            <a:endParaRPr lang="en-US" sz="1600" dirty="0"/>
          </a:p>
          <a:p>
            <a:r>
              <a:rPr lang="en-US" sz="1600" b="1" dirty="0"/>
              <a:t>Incident Management Teams</a:t>
            </a:r>
          </a:p>
          <a:p>
            <a:r>
              <a:rPr lang="en-US" sz="1600" dirty="0"/>
              <a:t>An Incident Management Team (IMT) is a comprehensive resource (a team) to either augment ongoing operations through provision of infrastructure support, or when requested, transition to an incident management function to include all components/functions of a Command and General Staff. An IMT:</a:t>
            </a:r>
          </a:p>
          <a:p>
            <a:r>
              <a:rPr lang="en-US" sz="1600" dirty="0"/>
              <a:t>Includes command and general staff members and support personnel.</a:t>
            </a:r>
          </a:p>
          <a:p>
            <a:r>
              <a:rPr lang="en-US" sz="1600" dirty="0"/>
              <a:t>Has statutory authority and/or formal response requirements and responsibilities.</a:t>
            </a:r>
          </a:p>
          <a:p>
            <a:r>
              <a:rPr lang="en-US" sz="1600" dirty="0"/>
              <a:t>Has </a:t>
            </a:r>
            <a:r>
              <a:rPr lang="en-US" sz="1600" dirty="0" smtClean="0"/>
              <a:t>pre-designated </a:t>
            </a:r>
            <a:r>
              <a:rPr lang="en-US" sz="1600" dirty="0"/>
              <a:t>roles and responsibilities for members (</a:t>
            </a:r>
            <a:r>
              <a:rPr lang="en-US" sz="1600" dirty="0" err="1"/>
              <a:t>Rostered</a:t>
            </a:r>
            <a:r>
              <a:rPr lang="en-US" sz="1600" dirty="0"/>
              <a:t> and on-call: Identified and able to be contacted for deployment).</a:t>
            </a:r>
          </a:p>
          <a:p>
            <a:r>
              <a:rPr lang="en-US" sz="1600" dirty="0"/>
              <a:t>Is available 24/7/365.</a:t>
            </a:r>
          </a:p>
          <a:p>
            <a:r>
              <a:rPr lang="en-US" sz="1600" b="1" dirty="0"/>
              <a:t>Type 3 Incident Management Team. </a:t>
            </a:r>
            <a:r>
              <a:rPr lang="en-US" sz="1600" dirty="0"/>
              <a:t>In August 2003, the U.S. Fire Administration convened a focus group of stakeholders and experts from across the country to best determine the means to develop Type 3 IMTs nationwide. The focus group agreed to stay with the basic National Wildfire Coordinating Group (NWCG) Incident Command System (ICS) training and typing models for the all-hazards emergency response </a:t>
            </a:r>
            <a:r>
              <a:rPr lang="en-US" sz="1600" dirty="0" smtClean="0"/>
              <a:t>community.</a:t>
            </a:r>
            <a:endParaRPr lang="en-US" sz="1600" dirty="0"/>
          </a:p>
          <a:p>
            <a:endParaRPr lang="en-US" sz="1600" dirty="0"/>
          </a:p>
          <a:p>
            <a:endParaRPr lang="en-US" sz="16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695" y="76200"/>
            <a:ext cx="1564105" cy="1192632"/>
          </a:xfrm>
          <a:prstGeom prst="rect">
            <a:avLst/>
          </a:prstGeom>
        </p:spPr>
      </p:pic>
    </p:spTree>
    <p:extLst>
      <p:ext uri="{BB962C8B-B14F-4D97-AF65-F5344CB8AC3E}">
        <p14:creationId xmlns:p14="http://schemas.microsoft.com/office/powerpoint/2010/main" val="40744272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p:txBody>
          <a:bodyPr/>
          <a:lstStyle/>
          <a:p>
            <a:r>
              <a:rPr lang="en-US" dirty="0" smtClean="0"/>
              <a:t>Being Prepared - HICs Overview </a:t>
            </a:r>
            <a:endParaRPr lang="en-US" dirty="0"/>
          </a:p>
        </p:txBody>
      </p:sp>
      <p:sp>
        <p:nvSpPr>
          <p:cNvPr id="1831939" name="Rectangle 3"/>
          <p:cNvSpPr>
            <a:spLocks noGrp="1" noChangeArrowheads="1"/>
          </p:cNvSpPr>
          <p:nvPr>
            <p:ph type="body" idx="1"/>
          </p:nvPr>
        </p:nvSpPr>
        <p:spPr>
          <a:xfrm>
            <a:off x="381000" y="1295400"/>
            <a:ext cx="8534400" cy="4800600"/>
          </a:xfrm>
        </p:spPr>
        <p:txBody>
          <a:bodyPr/>
          <a:lstStyle/>
          <a:p>
            <a:r>
              <a:rPr lang="en-US" sz="2000" b="1" dirty="0"/>
              <a:t>HICS is based upon the Hospital Emergency Incident Command System (</a:t>
            </a:r>
            <a:r>
              <a:rPr lang="en-US" sz="2000" b="1" dirty="0" smtClean="0"/>
              <a:t>HEICS)</a:t>
            </a:r>
            <a:r>
              <a:rPr lang="en-US" sz="2000" dirty="0" smtClean="0"/>
              <a:t>, </a:t>
            </a:r>
            <a:r>
              <a:rPr lang="en-US" sz="2000" dirty="0"/>
              <a:t>which was created in the late 1980s as an important foundation for the 5,815 registered hospitals in the United States in their efforts to prepare for and respond to various types of disasters</a:t>
            </a:r>
            <a:r>
              <a:rPr lang="en-US" sz="2000" dirty="0" smtClean="0"/>
              <a:t>.</a:t>
            </a:r>
            <a:r>
              <a:rPr lang="en-US" sz="2000" baseline="30000" dirty="0" smtClean="0"/>
              <a:t> </a:t>
            </a:r>
            <a:r>
              <a:rPr lang="en-US" sz="2000" dirty="0" smtClean="0"/>
              <a:t>In </a:t>
            </a:r>
            <a:r>
              <a:rPr lang="en-US" sz="2000" dirty="0"/>
              <a:t>developing the fourth edition of HEICS, the value and importance of using an incident management system to assist as well with daily operations, preplanned events, and non-emergency situations became apparent. Thus, the HICS was created as a system for use in both emergency and non-emergency situations, such as moving the facility, dispensing medications to hospital staff, or planning for a large hospital or community event.</a:t>
            </a:r>
          </a:p>
          <a:p>
            <a:r>
              <a:rPr lang="en-US" sz="2000" dirty="0"/>
              <a:t>HICS was developed by a national work group of twenty hospital subject-matter experts from across the United States. In addition to the contributions of the national work group, </a:t>
            </a:r>
            <a:r>
              <a:rPr lang="en-US" sz="2000" i="1" dirty="0"/>
              <a:t>ex officio</a:t>
            </a:r>
            <a:r>
              <a:rPr lang="en-US" sz="2000" dirty="0"/>
              <a:t> members were included to ensure consistency with governmental, industrial, and hospital accreditation planning efforts and requirements.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5147"/>
            <a:ext cx="1602459" cy="650598"/>
          </a:xfrm>
          <a:prstGeom prst="rect">
            <a:avLst/>
          </a:prstGeom>
        </p:spPr>
      </p:pic>
      <p:sp>
        <p:nvSpPr>
          <p:cNvPr id="5"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424220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p:txBody>
          <a:bodyPr/>
          <a:lstStyle/>
          <a:p>
            <a:r>
              <a:rPr lang="en-US" dirty="0"/>
              <a:t>Being Prepared - HICs </a:t>
            </a:r>
            <a:r>
              <a:rPr lang="en-US" dirty="0" smtClean="0"/>
              <a:t>Objectives</a:t>
            </a:r>
            <a:endParaRPr lang="en-US" dirty="0"/>
          </a:p>
        </p:txBody>
      </p:sp>
      <p:sp>
        <p:nvSpPr>
          <p:cNvPr id="1831939" name="Rectangle 3"/>
          <p:cNvSpPr>
            <a:spLocks noGrp="1" noChangeArrowheads="1"/>
          </p:cNvSpPr>
          <p:nvPr>
            <p:ph type="body" idx="1"/>
          </p:nvPr>
        </p:nvSpPr>
        <p:spPr>
          <a:xfrm>
            <a:off x="228600" y="1066800"/>
            <a:ext cx="8534400" cy="4800600"/>
          </a:xfrm>
        </p:spPr>
        <p:txBody>
          <a:bodyPr/>
          <a:lstStyle/>
          <a:p>
            <a:r>
              <a:rPr lang="en-US" sz="2000" b="1" dirty="0"/>
              <a:t>An ICS is designed to:</a:t>
            </a:r>
          </a:p>
          <a:p>
            <a:pPr lvl="1"/>
            <a:r>
              <a:rPr lang="en-US" sz="1800" dirty="0"/>
              <a:t>Be usable for managing all routine or planned events, of any size or type, by establishing a clear chain of command</a:t>
            </a:r>
          </a:p>
          <a:p>
            <a:pPr lvl="1"/>
            <a:r>
              <a:rPr lang="en-US" sz="1800" dirty="0"/>
              <a:t>Allow personnel from different agencies or departments to be integrated into a common structure that can effectively address issues and delegate responsibilities</a:t>
            </a:r>
          </a:p>
          <a:p>
            <a:pPr lvl="1"/>
            <a:r>
              <a:rPr lang="en-US" sz="1800" dirty="0"/>
              <a:t>Provide needed logistical and administrative support to operational personnel</a:t>
            </a:r>
          </a:p>
          <a:p>
            <a:pPr lvl="1"/>
            <a:r>
              <a:rPr lang="en-US" sz="1800" dirty="0"/>
              <a:t>Ensure key functions are covered and eliminate duplication</a:t>
            </a:r>
          </a:p>
          <a:p>
            <a:pPr lvl="1"/>
            <a:r>
              <a:rPr lang="en-US" sz="1800" dirty="0"/>
              <a:t>The incident planning process takes place regardless of the incident size or complexity. This planning involves six essential steps:</a:t>
            </a:r>
          </a:p>
          <a:p>
            <a:pPr lvl="1"/>
            <a:r>
              <a:rPr lang="en-US" sz="1800" dirty="0"/>
              <a:t>Understanding the hospital’s policy and direction</a:t>
            </a:r>
          </a:p>
          <a:p>
            <a:pPr lvl="1"/>
            <a:r>
              <a:rPr lang="en-US" sz="1800" dirty="0"/>
              <a:t>Assessing the situation</a:t>
            </a:r>
          </a:p>
          <a:p>
            <a:pPr lvl="1"/>
            <a:r>
              <a:rPr lang="en-US" sz="1800" dirty="0"/>
              <a:t>Establishing incident objectives</a:t>
            </a:r>
          </a:p>
          <a:p>
            <a:pPr lvl="1"/>
            <a:r>
              <a:rPr lang="en-US" sz="1800" dirty="0"/>
              <a:t>Determining appropriate strategies to achieve the objectives</a:t>
            </a:r>
          </a:p>
          <a:p>
            <a:pPr lvl="1"/>
            <a:r>
              <a:rPr lang="en-US" sz="1800" dirty="0"/>
              <a:t>Giving tactical direction and ensuring that it is followed (e.g., correct resources assigned to complete a task and their performance monitored)</a:t>
            </a:r>
          </a:p>
          <a:p>
            <a:pPr lvl="1"/>
            <a:r>
              <a:rPr lang="en-US" sz="1800" dirty="0"/>
              <a:t>Providing necessary back-up (assigning more or fewer resources, changing tactics, et al.)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5147"/>
            <a:ext cx="1602459" cy="650598"/>
          </a:xfrm>
          <a:prstGeom prst="rect">
            <a:avLst/>
          </a:prstGeom>
        </p:spPr>
      </p:pic>
      <p:sp>
        <p:nvSpPr>
          <p:cNvPr id="7"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559206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p:txBody>
          <a:bodyPr/>
          <a:lstStyle/>
          <a:p>
            <a:r>
              <a:rPr lang="en-US" dirty="0"/>
              <a:t>Being Prepared - HICs </a:t>
            </a:r>
            <a:r>
              <a:rPr lang="en-US" dirty="0" smtClean="0"/>
              <a:t>Compliance </a:t>
            </a:r>
            <a:endParaRPr lang="en-US" dirty="0"/>
          </a:p>
        </p:txBody>
      </p:sp>
      <p:sp>
        <p:nvSpPr>
          <p:cNvPr id="1831939" name="Rectangle 3"/>
          <p:cNvSpPr>
            <a:spLocks noGrp="1" noChangeArrowheads="1"/>
          </p:cNvSpPr>
          <p:nvPr>
            <p:ph type="body" idx="1"/>
          </p:nvPr>
        </p:nvSpPr>
        <p:spPr>
          <a:xfrm>
            <a:off x="228600" y="1066800"/>
            <a:ext cx="8534400" cy="4800600"/>
          </a:xfrm>
        </p:spPr>
        <p:txBody>
          <a:bodyPr/>
          <a:lstStyle/>
          <a:p>
            <a:r>
              <a:rPr lang="en-US" sz="2000" b="1" dirty="0" smtClean="0"/>
              <a:t>HICs Compliance for Hospitals</a:t>
            </a:r>
          </a:p>
          <a:p>
            <a:pPr lvl="1"/>
            <a:r>
              <a:rPr lang="en-US" sz="2000" dirty="0" smtClean="0"/>
              <a:t>The </a:t>
            </a:r>
            <a:r>
              <a:rPr lang="en-US" sz="2000" dirty="0"/>
              <a:t>Homeland Security Presidential Directive-5 (HSPD-5), issued by President George W. Bush in February 2003, created the National Incident Management System (NIMS). Until NIMS, there had been no standard for domestic incident response that united all levels of government and all emergency response agencies. The NIMS is designed to provide a framework for interoperability and compatibility among the various members of the response community. The end result is a flexible framework that facilitates governmental and nongovernmental agencies working together at all levels during all phases of an incident, regardless of its size, complexity, or location.</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724744"/>
            <a:ext cx="1986582" cy="198085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35147"/>
            <a:ext cx="1602459" cy="65059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553" y="4872668"/>
            <a:ext cx="4265744" cy="1514339"/>
          </a:xfrm>
          <a:prstGeom prst="rect">
            <a:avLst/>
          </a:prstGeom>
        </p:spPr>
      </p:pic>
      <p:sp>
        <p:nvSpPr>
          <p:cNvPr id="8"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9160615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Emergency Operations Plan (EOP)</a:t>
            </a:r>
            <a:endParaRPr lang="en-US" sz="2800" dirty="0"/>
          </a:p>
        </p:txBody>
      </p:sp>
      <p:sp>
        <p:nvSpPr>
          <p:cNvPr id="1831939" name="Rectangle 3"/>
          <p:cNvSpPr>
            <a:spLocks noGrp="1" noChangeArrowheads="1"/>
          </p:cNvSpPr>
          <p:nvPr>
            <p:ph type="body" idx="1"/>
          </p:nvPr>
        </p:nvSpPr>
        <p:spPr>
          <a:xfrm>
            <a:off x="228600" y="1066800"/>
            <a:ext cx="8534400" cy="4800600"/>
          </a:xfrm>
        </p:spPr>
        <p:txBody>
          <a:bodyPr/>
          <a:lstStyle/>
          <a:p>
            <a:r>
              <a:rPr lang="en-US" sz="1900" dirty="0"/>
              <a:t>The Emergency Operations Plan (EOP) outlines the hospital’s strategy for responding to and recovering from a realized threat or hazard or other incident. The document is intended to provide overall direction and coordination of the response structure and processes to be used by the hospital. An effective EOP lays the groundwork for implementation of the Incident Command System and the needed communication and coordination between operating groups. The essence of the process includes the following steps</a:t>
            </a:r>
            <a:r>
              <a:rPr lang="en-US" sz="1900" dirty="0" smtClean="0"/>
              <a:t>:</a:t>
            </a:r>
            <a:endParaRPr lang="en-US" sz="1900" dirty="0"/>
          </a:p>
          <a:p>
            <a:pPr lvl="1"/>
            <a:r>
              <a:rPr lang="en-US" sz="1800" dirty="0"/>
              <a:t>Designating an Emergency Program Manager Program</a:t>
            </a:r>
          </a:p>
          <a:p>
            <a:pPr lvl="1"/>
            <a:r>
              <a:rPr lang="en-US" sz="1800" dirty="0"/>
              <a:t>Establishing the Emergency Management Committee</a:t>
            </a:r>
          </a:p>
          <a:p>
            <a:pPr lvl="1"/>
            <a:r>
              <a:rPr lang="en-US" sz="1800" dirty="0"/>
              <a:t>Developing the “all hazards ” Emergency Operations Plan</a:t>
            </a:r>
          </a:p>
          <a:p>
            <a:pPr lvl="1"/>
            <a:r>
              <a:rPr lang="en-US" sz="1800" dirty="0"/>
              <a:t>Conducting a Hazard Vulnerability Analysis</a:t>
            </a:r>
          </a:p>
          <a:p>
            <a:pPr lvl="1"/>
            <a:r>
              <a:rPr lang="en-US" sz="1800" dirty="0"/>
              <a:t>Developing incident-specific guidance (Incident Planning Guides)</a:t>
            </a:r>
          </a:p>
          <a:p>
            <a:pPr lvl="1"/>
            <a:r>
              <a:rPr lang="en-US" sz="1800" dirty="0"/>
              <a:t>Coordinating with external entities</a:t>
            </a:r>
          </a:p>
          <a:p>
            <a:pPr lvl="1"/>
            <a:r>
              <a:rPr lang="en-US" sz="1800" dirty="0"/>
              <a:t>Training key staff</a:t>
            </a:r>
          </a:p>
          <a:p>
            <a:pPr lvl="1"/>
            <a:r>
              <a:rPr lang="en-US" sz="1800" dirty="0"/>
              <a:t>Exercising the EOP and incident-specific guidance through an exercise program</a:t>
            </a:r>
          </a:p>
          <a:p>
            <a:pPr lvl="1"/>
            <a:r>
              <a:rPr lang="en-US" sz="1800" dirty="0"/>
              <a:t>Conducting program review and evaluation</a:t>
            </a:r>
          </a:p>
          <a:p>
            <a:pPr lvl="1"/>
            <a:r>
              <a:rPr lang="en-US" sz="1800" dirty="0"/>
              <a:t>Learning from the lessons that are identified (organizational learning)</a:t>
            </a:r>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699277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(EOP) 1 - Protection</a:t>
            </a:r>
            <a:endParaRPr lang="en-US" sz="2800" dirty="0"/>
          </a:p>
        </p:txBody>
      </p:sp>
      <p:sp>
        <p:nvSpPr>
          <p:cNvPr id="1831939" name="Rectangle 3"/>
          <p:cNvSpPr>
            <a:spLocks noGrp="1" noChangeArrowheads="1"/>
          </p:cNvSpPr>
          <p:nvPr>
            <p:ph type="body" idx="1"/>
          </p:nvPr>
        </p:nvSpPr>
        <p:spPr>
          <a:xfrm>
            <a:off x="228600" y="1371600"/>
            <a:ext cx="8534400" cy="4800600"/>
          </a:xfrm>
        </p:spPr>
        <p:txBody>
          <a:bodyPr/>
          <a:lstStyle/>
          <a:p>
            <a:r>
              <a:rPr lang="en-US" sz="1800" dirty="0"/>
              <a:t>When there is a hazard within a building such as a fire or chemical spill, occupants within the building should be evacuated or relocated to safety. Other incidents such as a bomb threat or receipt of a suspicious package may also require evacuation. If a tornado warning is broadcast, everyone should be moved to the strongest part of the building and away from exterior glass. If a transportation accident on a nearby highway results in the release of a chemical cloud, the fire department may warn to “shelter-in-place.” To protect employees from an act of violence, “lockdown” should be broadcast and everyone should hide or barricade themselves from the perpetrator.</a:t>
            </a:r>
          </a:p>
          <a:p>
            <a:endParaRPr lang="en-US" sz="1800" dirty="0" smtClean="0"/>
          </a:p>
          <a:p>
            <a:r>
              <a:rPr lang="en-US" sz="1800" dirty="0" smtClean="0"/>
              <a:t>Protective </a:t>
            </a:r>
            <a:r>
              <a:rPr lang="en-US" sz="1800" dirty="0"/>
              <a:t>actions for life safety include:</a:t>
            </a:r>
          </a:p>
          <a:p>
            <a:r>
              <a:rPr lang="en-US" sz="1800" dirty="0"/>
              <a:t>Evacuation</a:t>
            </a:r>
          </a:p>
          <a:p>
            <a:r>
              <a:rPr lang="en-US" sz="1800" dirty="0"/>
              <a:t>Sheltering</a:t>
            </a:r>
          </a:p>
          <a:p>
            <a:r>
              <a:rPr lang="en-US" sz="1800" dirty="0"/>
              <a:t>Shelter-In-Place</a:t>
            </a:r>
          </a:p>
          <a:p>
            <a:r>
              <a:rPr lang="en-US" sz="1800" dirty="0"/>
              <a:t>Lockdown</a:t>
            </a:r>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4104458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(EOP) 2 – Evacuation Part 1</a:t>
            </a:r>
            <a:endParaRPr lang="en-US" sz="2800" dirty="0"/>
          </a:p>
        </p:txBody>
      </p:sp>
      <p:sp>
        <p:nvSpPr>
          <p:cNvPr id="1831939" name="Rectangle 3"/>
          <p:cNvSpPr>
            <a:spLocks noGrp="1" noChangeArrowheads="1"/>
          </p:cNvSpPr>
          <p:nvPr>
            <p:ph type="body" idx="1"/>
          </p:nvPr>
        </p:nvSpPr>
        <p:spPr>
          <a:xfrm>
            <a:off x="228600" y="1371600"/>
            <a:ext cx="8534400" cy="4800600"/>
          </a:xfrm>
        </p:spPr>
        <p:txBody>
          <a:bodyPr/>
          <a:lstStyle/>
          <a:p>
            <a:r>
              <a:rPr lang="en-US" b="1" dirty="0"/>
              <a:t>Evacuation</a:t>
            </a:r>
          </a:p>
          <a:p>
            <a:r>
              <a:rPr lang="en-US" sz="1800" dirty="0"/>
              <a:t>Prompt evacuation of employees requires a warning system that can be heard throughout the building. Test your fire alarm system to determine if it can be heard by all employees. If there is no fire alarm system, use a public address system, air horns or other means to warn everyone to evacuate. Sound the evacuation signal during planned drills so employees are familiar with the sound.</a:t>
            </a:r>
          </a:p>
          <a:p>
            <a:r>
              <a:rPr lang="en-US" sz="1800" dirty="0"/>
              <a:t>Make sure that there are sufficient exits available at all times.</a:t>
            </a:r>
          </a:p>
          <a:p>
            <a:r>
              <a:rPr lang="en-US" sz="1800" dirty="0"/>
              <a:t>Check to see that there are at least two exits from hazardous areas on every floor of every building. Building or fire codes may require more exits for larger buildings.</a:t>
            </a:r>
          </a:p>
          <a:p>
            <a:r>
              <a:rPr lang="en-US" sz="1800" dirty="0"/>
              <a:t>Walk around the building and verify that exits are marked with exit signs and there is sufficient lighting so people can safely travel to an exit. If you find anything that blocks an exit, have it removed.</a:t>
            </a:r>
          </a:p>
          <a:p>
            <a:r>
              <a:rPr lang="en-US" sz="1800" dirty="0"/>
              <a:t>Enter every stairwell, walk down the stairs, and open the exit door to the outside. Continue walking until you reach a safe place away from the building. Consider using this safe area as an assembly area for evacuees</a:t>
            </a:r>
            <a:r>
              <a:rPr lang="en-US" sz="1800" dirty="0" smtClean="0"/>
              <a:t>.</a:t>
            </a:r>
            <a:endParaRPr lang="en-US" sz="1800" dirty="0"/>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04676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4800600" y="4592638"/>
            <a:ext cx="3334485" cy="2189162"/>
          </a:xfrm>
          <a:prstGeom prst="rect">
            <a:avLst/>
          </a:prstGeom>
          <a:ln>
            <a:noFill/>
          </a:ln>
          <a:effectLst>
            <a:softEdge rad="112500"/>
          </a:effectLst>
        </p:spPr>
      </p:pic>
      <p:sp>
        <p:nvSpPr>
          <p:cNvPr id="1814530" name="Rectangle 2"/>
          <p:cNvSpPr>
            <a:spLocks noGrp="1" noChangeArrowheads="1"/>
          </p:cNvSpPr>
          <p:nvPr>
            <p:ph type="title"/>
          </p:nvPr>
        </p:nvSpPr>
        <p:spPr>
          <a:xfrm>
            <a:off x="1371600" y="277813"/>
            <a:ext cx="7315200" cy="788987"/>
          </a:xfrm>
        </p:spPr>
        <p:txBody>
          <a:bodyPr/>
          <a:lstStyle/>
          <a:p>
            <a:r>
              <a:rPr lang="en-US" dirty="0"/>
              <a:t>Background and Context</a:t>
            </a:r>
          </a:p>
        </p:txBody>
      </p:sp>
      <p:sp>
        <p:nvSpPr>
          <p:cNvPr id="1814531" name="Rectangle 3"/>
          <p:cNvSpPr>
            <a:spLocks noGrp="1" noChangeArrowheads="1"/>
          </p:cNvSpPr>
          <p:nvPr>
            <p:ph type="body" sz="half" idx="1"/>
          </p:nvPr>
        </p:nvSpPr>
        <p:spPr>
          <a:xfrm>
            <a:off x="381000" y="1371600"/>
            <a:ext cx="4419600" cy="4800600"/>
          </a:xfrm>
        </p:spPr>
        <p:txBody>
          <a:bodyPr/>
          <a:lstStyle/>
          <a:p>
            <a:r>
              <a:rPr lang="en-US" sz="2000" dirty="0"/>
              <a:t>Personal outrage at 911 target sites, mostly the Pentagon, where the plane literally hit my old office</a:t>
            </a:r>
          </a:p>
          <a:p>
            <a:r>
              <a:rPr lang="en-US" sz="2000" dirty="0"/>
              <a:t>Self Funded Nine-Month Study to answer the question: </a:t>
            </a:r>
          </a:p>
          <a:p>
            <a:pPr lvl="1"/>
            <a:r>
              <a:rPr lang="en-US" sz="2000" dirty="0"/>
              <a:t>Is the Nation’s Non-Federal Healthcare Industry meeting its expected Role in Homeland Security CBRNE Readiness?</a:t>
            </a:r>
          </a:p>
          <a:p>
            <a:r>
              <a:rPr lang="en-US" sz="2000" b="1" dirty="0"/>
              <a:t>Answer-NO</a:t>
            </a:r>
          </a:p>
          <a:p>
            <a:r>
              <a:rPr lang="en-US" sz="2000" dirty="0"/>
              <a:t>Why?  </a:t>
            </a:r>
          </a:p>
          <a:p>
            <a:pPr lvl="1"/>
            <a:r>
              <a:rPr lang="en-US" sz="2000" dirty="0"/>
              <a:t>Complex set of reasons-Among them are Urban-Suburban-Exurban-Rural MYTHS which are the subject of this presentation</a:t>
            </a:r>
          </a:p>
        </p:txBody>
      </p:sp>
      <p:pic>
        <p:nvPicPr>
          <p:cNvPr id="4" name="Content Placeholder 3"/>
          <p:cNvPicPr>
            <a:picLocks noGrp="1" noChangeAspect="1"/>
          </p:cNvPicPr>
          <p:nvPr>
            <p:ph sz="quarter" idx="2"/>
          </p:nvPr>
        </p:nvPicPr>
        <p:blipFill>
          <a:blip r:embed="rId4">
            <a:extLst>
              <a:ext uri="{28A0092B-C50C-407E-A947-70E740481C1C}">
                <a14:useLocalDpi xmlns:a14="http://schemas.microsoft.com/office/drawing/2010/main" val="0"/>
              </a:ext>
            </a:extLst>
          </a:blip>
          <a:stretch>
            <a:fillRect/>
          </a:stretch>
        </p:blipFill>
        <p:spPr>
          <a:xfrm>
            <a:off x="5791200" y="1074764"/>
            <a:ext cx="3231863" cy="3878236"/>
          </a:xfrm>
          <a:prstGeom prst="rect">
            <a:avLst/>
          </a:prstGeom>
          <a:ln>
            <a:noFill/>
          </a:ln>
          <a:effectLst>
            <a:softEdge rad="112500"/>
          </a:effectLst>
        </p:spPr>
      </p:pic>
    </p:spTree>
    <p:extLst>
      <p:ext uri="{BB962C8B-B14F-4D97-AF65-F5344CB8AC3E}">
        <p14:creationId xmlns:p14="http://schemas.microsoft.com/office/powerpoint/2010/main" val="3602490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4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45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453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1453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145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14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453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(EOP) 2 – Evacuation Part 2</a:t>
            </a:r>
            <a:endParaRPr lang="en-US" sz="2800" dirty="0"/>
          </a:p>
        </p:txBody>
      </p:sp>
      <p:sp>
        <p:nvSpPr>
          <p:cNvPr id="1831939" name="Rectangle 3"/>
          <p:cNvSpPr>
            <a:spLocks noGrp="1" noChangeArrowheads="1"/>
          </p:cNvSpPr>
          <p:nvPr>
            <p:ph type="body" idx="1"/>
          </p:nvPr>
        </p:nvSpPr>
        <p:spPr>
          <a:xfrm>
            <a:off x="228600" y="1371600"/>
            <a:ext cx="8534400" cy="4800600"/>
          </a:xfrm>
        </p:spPr>
        <p:txBody>
          <a:bodyPr/>
          <a:lstStyle/>
          <a:p>
            <a:r>
              <a:rPr lang="en-US" b="1" dirty="0"/>
              <a:t>Evacuation</a:t>
            </a:r>
          </a:p>
          <a:p>
            <a:r>
              <a:rPr lang="en-US" sz="1800" dirty="0" smtClean="0"/>
              <a:t>Appoint </a:t>
            </a:r>
            <a:r>
              <a:rPr lang="en-US" sz="1800" dirty="0"/>
              <a:t>an evacuation team leader and assign employees to direct evacuation of the building. Assign at least one person to each floor to act as a “floor warden” to direct employees to the nearest safe exit. Assign a backup in case the floor warden is not available or if the size of the floor is very large. Ask employees if they would need any special assistance evacuating or moving to shelter. Assign a “buddy” or aide to assist persons with disabilities during an emergency. Contact the fire department to develop a plan to evacuate persons with disabilities.</a:t>
            </a:r>
          </a:p>
          <a:p>
            <a:r>
              <a:rPr lang="en-US" sz="1800" dirty="0"/>
              <a:t>Have a list of employees and maintain a visitor log at the front desk, reception area or main office area. Assign someone to take the lists to the assembly area when the building is evacuated. Use the lists to account for everyone and inform the fire department whether everyone has been accounted for. When employees are evacuated from a building, OSHA regulations require an accounting to ensure that everyone has gotten out safely. A fire, chemical spill or other hazard may block an exit, so make sure the evacuation team can direct employees to an alternate safe exit.</a:t>
            </a:r>
          </a:p>
          <a:p>
            <a:endParaRPr lang="en-US" sz="1800" dirty="0"/>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1532016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(EOP) 3 &amp; 4 – Sheltering </a:t>
            </a:r>
            <a:endParaRPr lang="en-US" sz="2800" dirty="0"/>
          </a:p>
        </p:txBody>
      </p:sp>
      <p:sp>
        <p:nvSpPr>
          <p:cNvPr id="1831939" name="Rectangle 3"/>
          <p:cNvSpPr>
            <a:spLocks noGrp="1" noChangeArrowheads="1"/>
          </p:cNvSpPr>
          <p:nvPr>
            <p:ph type="body" idx="1"/>
          </p:nvPr>
        </p:nvSpPr>
        <p:spPr>
          <a:xfrm>
            <a:off x="228600" y="1219200"/>
            <a:ext cx="8534400" cy="4800600"/>
          </a:xfrm>
        </p:spPr>
        <p:txBody>
          <a:bodyPr/>
          <a:lstStyle/>
          <a:p>
            <a:r>
              <a:rPr lang="en-US" sz="2000" b="1" dirty="0"/>
              <a:t>Sheltering</a:t>
            </a:r>
          </a:p>
          <a:p>
            <a:r>
              <a:rPr lang="en-US" sz="1600" dirty="0"/>
              <a:t>If a tornado warning is broadcast, a distinct warning signal should be sounded and everyone should move to shelter in the strongest part of the building. Shelters may include basements or interior rooms with reinforced masonry construction. Evaluate potential shelters and conduct a drill to see whether shelter space can hold all employees. Since there may be little time to shelter when a tornado is approaching, early warning is important. If there is a severe thunderstorm, monitor news sources in case a tornado warning is broadcast. Consider purchasing an Emergency Alert System radio - available at many electronic stores. Tune in to weather warnings broadcast by local radio and television stations. Subscribe to free text and email warnings, which are available from multiple news and weather resources on the Internet.</a:t>
            </a:r>
          </a:p>
          <a:p>
            <a:r>
              <a:rPr lang="en-US" sz="2000" b="1" dirty="0"/>
              <a:t>Shelter-In-Place</a:t>
            </a:r>
          </a:p>
          <a:p>
            <a:r>
              <a:rPr lang="en-US" sz="1600" dirty="0"/>
              <a:t>A tanker truck crashes on a nearby highway releasing a chemical cloud. A large column of black smoke billows into the air from a fire in a nearby manufacturing plant. If, as part of this event, an explosion, or act of terrorism has occurred, public emergency officials may order people in the vicinity to “shelter-in-place.” You should develop a shelter-in-place plan. The plan should include a means to warn everyone to move away from windows and move to the core of the building. Warn anyone working outside to enter the building immediately. Move everyone to the second and higher floors in a multistory building. Avoid occupying the basement. Close exterior doors and windows and shut down the building’s air handling system. Have everyone remain sheltered until public officials broadcast that it is safe to evacuate the building.</a:t>
            </a:r>
          </a:p>
          <a:p>
            <a:endParaRPr lang="en-US" sz="1600" dirty="0"/>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101024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(EOP) 5 - Lockdown</a:t>
            </a:r>
            <a:endParaRPr lang="en-US" sz="2800" dirty="0"/>
          </a:p>
        </p:txBody>
      </p:sp>
      <p:sp>
        <p:nvSpPr>
          <p:cNvPr id="1831939" name="Rectangle 3"/>
          <p:cNvSpPr>
            <a:spLocks noGrp="1" noChangeArrowheads="1"/>
          </p:cNvSpPr>
          <p:nvPr>
            <p:ph type="body" idx="1"/>
          </p:nvPr>
        </p:nvSpPr>
        <p:spPr>
          <a:xfrm>
            <a:off x="228600" y="1371600"/>
            <a:ext cx="8534400" cy="4800600"/>
          </a:xfrm>
        </p:spPr>
        <p:txBody>
          <a:bodyPr/>
          <a:lstStyle/>
          <a:p>
            <a:r>
              <a:rPr lang="en-US" b="1" dirty="0"/>
              <a:t>Lockdown</a:t>
            </a:r>
          </a:p>
          <a:p>
            <a:r>
              <a:rPr lang="en-US" sz="1800" dirty="0"/>
              <a:t>An act of violence in the workplace could occur without warning. If loud “pops” are heard and gunfire is suspected, every employee should know to hide and remain silent. They should seek refuge in a room, close and lock the door, and barricade the door if it can be done quickly. They should be trained to hide under a desk, in the corner of a room and away from the door or windows. Multiple people should be trained to broadcast a lockdown warning from a safe location</a:t>
            </a:r>
            <a:r>
              <a:rPr lang="en-US" sz="1800" dirty="0" smtClean="0"/>
              <a:t>.</a:t>
            </a:r>
          </a:p>
          <a:p>
            <a:endParaRPr lang="en-US" sz="1800" dirty="0"/>
          </a:p>
          <a:p>
            <a:r>
              <a:rPr lang="en-US" sz="1800" dirty="0" smtClean="0">
                <a:hlinkClick r:id="rId3" action="ppaction://hlinksldjump"/>
              </a:rPr>
              <a:t>APPENDIX B</a:t>
            </a:r>
            <a:r>
              <a:rPr lang="en-US" sz="1800" dirty="0" smtClean="0"/>
              <a:t> contains additional resources for Guidance on Life Safety, Incident Stabilization and Property Conservation.  </a:t>
            </a:r>
            <a:endParaRPr lang="en-US" sz="1800" dirty="0"/>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108394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HICs Process</a:t>
            </a:r>
            <a:endParaRPr lang="en-US" sz="2800" dirty="0"/>
          </a:p>
        </p:txBody>
      </p:sp>
      <p:sp>
        <p:nvSpPr>
          <p:cNvPr id="1831939" name="Rectangle 3"/>
          <p:cNvSpPr>
            <a:spLocks noGrp="1" noChangeArrowheads="1"/>
          </p:cNvSpPr>
          <p:nvPr>
            <p:ph type="body" idx="1"/>
          </p:nvPr>
        </p:nvSpPr>
        <p:spPr>
          <a:xfrm>
            <a:off x="228600" y="1066800"/>
            <a:ext cx="8534400" cy="4800600"/>
          </a:xfrm>
        </p:spPr>
        <p:txBody>
          <a:bodyPr/>
          <a:lstStyle/>
          <a:p>
            <a:r>
              <a:rPr lang="en-US" sz="1800" dirty="0"/>
              <a:t>HICS incident management team charts depict the hospital command functions that have been identified and represent how authority and responsibility are distributed within the incident management team.</a:t>
            </a:r>
          </a:p>
          <a:p>
            <a:r>
              <a:rPr lang="en-US" sz="1800" dirty="0"/>
              <a:t>The activities at the Hospital Command Center (HCC) are directed by the Incident Commander, who has overall responsibility for all activities within the HCC. The Incident Commander may appoint other Command Staff personnel to assist.</a:t>
            </a:r>
          </a:p>
          <a:p>
            <a:r>
              <a:rPr lang="en-US" sz="1800" dirty="0"/>
              <a:t>Many incidents that likely will occur involve injured or ill patients. The Operations Section will be responsible for managing the tactical objectives outlined by the Incident Commander. Branches of this section include: Department Level, Patient Care, Infrastructure, Business Continuity, Security, and HazMat.</a:t>
            </a:r>
          </a:p>
          <a:p>
            <a:r>
              <a:rPr lang="en-US" sz="1800" dirty="0"/>
              <a:t>The Planning Section will “collect, evaluate, and disseminate incident situation information and intelligence to Incident Command” and includes a Resources Unit, Situation Unit, Documentation Unit, and Demobilization Unit. Support requirements will be coordinated by the Logistics Section, and the Finance/Administration account for the costs associated with the response.</a:t>
            </a:r>
          </a:p>
          <a:p>
            <a:r>
              <a:rPr lang="en-US" sz="1800" dirty="0"/>
              <a:t>Also, several additional incident command principles and practices are covered in this section, including incident command staff identification, building incident command staff depth, job action sheets, and incident response guides.</a:t>
            </a:r>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2068775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1938" name="Rectangle 2"/>
          <p:cNvSpPr>
            <a:spLocks noGrp="1" noChangeArrowheads="1"/>
          </p:cNvSpPr>
          <p:nvPr>
            <p:ph type="title"/>
          </p:nvPr>
        </p:nvSpPr>
        <p:spPr>
          <a:xfrm>
            <a:off x="1371600" y="228600"/>
            <a:ext cx="7772400" cy="944628"/>
          </a:xfrm>
        </p:spPr>
        <p:txBody>
          <a:bodyPr/>
          <a:lstStyle/>
          <a:p>
            <a:r>
              <a:rPr lang="en-US" sz="2800" dirty="0"/>
              <a:t>Being Prepared </a:t>
            </a:r>
            <a:r>
              <a:rPr lang="en-US" sz="2800" dirty="0" smtClean="0"/>
              <a:t>– HICs Event Lifecycle</a:t>
            </a:r>
            <a:endParaRPr lang="en-US" sz="2800" dirty="0"/>
          </a:p>
        </p:txBody>
      </p:sp>
      <p:sp>
        <p:nvSpPr>
          <p:cNvPr id="1831939" name="Rectangle 3"/>
          <p:cNvSpPr>
            <a:spLocks noGrp="1" noChangeArrowheads="1"/>
          </p:cNvSpPr>
          <p:nvPr>
            <p:ph type="body" idx="1"/>
          </p:nvPr>
        </p:nvSpPr>
        <p:spPr>
          <a:xfrm>
            <a:off x="228600" y="1066800"/>
            <a:ext cx="8534400" cy="4800600"/>
          </a:xfrm>
        </p:spPr>
        <p:txBody>
          <a:bodyPr/>
          <a:lstStyle/>
          <a:p>
            <a:r>
              <a:rPr lang="en-US" sz="2000" b="1" dirty="0"/>
              <a:t>The life cycle of an incident includes the following steps:</a:t>
            </a:r>
          </a:p>
          <a:p>
            <a:pPr lvl="1"/>
            <a:r>
              <a:rPr lang="en-US" sz="2000" dirty="0"/>
              <a:t>Alert and notification</a:t>
            </a:r>
          </a:p>
          <a:p>
            <a:pPr lvl="1"/>
            <a:r>
              <a:rPr lang="en-US" sz="2000" dirty="0"/>
              <a:t>Situation assessment and monitoring</a:t>
            </a:r>
          </a:p>
          <a:p>
            <a:pPr lvl="1"/>
            <a:r>
              <a:rPr lang="en-US" sz="2000" dirty="0"/>
              <a:t>EOP Implementation</a:t>
            </a:r>
          </a:p>
          <a:p>
            <a:pPr lvl="1"/>
            <a:r>
              <a:rPr lang="en-US" sz="2000" dirty="0"/>
              <a:t>Establishing the HCC</a:t>
            </a:r>
          </a:p>
          <a:p>
            <a:pPr lvl="1"/>
            <a:r>
              <a:rPr lang="en-US" sz="2000" dirty="0"/>
              <a:t>Building the ICS structure</a:t>
            </a:r>
          </a:p>
          <a:p>
            <a:pPr lvl="1"/>
            <a:r>
              <a:rPr lang="en-US" sz="2000" dirty="0"/>
              <a:t>Incident action planning</a:t>
            </a:r>
          </a:p>
          <a:p>
            <a:pPr lvl="1"/>
            <a:r>
              <a:rPr lang="en-US" sz="2000" dirty="0"/>
              <a:t>Communications and coordination</a:t>
            </a:r>
          </a:p>
          <a:p>
            <a:pPr lvl="1"/>
            <a:r>
              <a:rPr lang="en-US" sz="2000" dirty="0"/>
              <a:t>Staff health and safety</a:t>
            </a:r>
          </a:p>
          <a:p>
            <a:pPr lvl="1"/>
            <a:r>
              <a:rPr lang="en-US" sz="2000" dirty="0"/>
              <a:t>Operational considerations</a:t>
            </a:r>
          </a:p>
          <a:p>
            <a:pPr lvl="1"/>
            <a:r>
              <a:rPr lang="en-US" sz="2000" dirty="0"/>
              <a:t>Legal and ethical considerations</a:t>
            </a:r>
          </a:p>
          <a:p>
            <a:pPr lvl="1"/>
            <a:r>
              <a:rPr lang="en-US" sz="2000" dirty="0"/>
              <a:t>Demobilization</a:t>
            </a:r>
          </a:p>
          <a:p>
            <a:pPr lvl="1"/>
            <a:r>
              <a:rPr lang="en-US" sz="2000" dirty="0"/>
              <a:t>System recovery</a:t>
            </a:r>
          </a:p>
          <a:p>
            <a:pPr lvl="1"/>
            <a:r>
              <a:rPr lang="en-US" sz="2000" dirty="0"/>
              <a:t>Response evaluation and organizational learning</a:t>
            </a:r>
          </a:p>
        </p:txBody>
      </p:sp>
      <p:grpSp>
        <p:nvGrpSpPr>
          <p:cNvPr id="6" name="Group 5"/>
          <p:cNvGrpSpPr/>
          <p:nvPr/>
        </p:nvGrpSpPr>
        <p:grpSpPr>
          <a:xfrm>
            <a:off x="4693947" y="1600200"/>
            <a:ext cx="4297653" cy="4417336"/>
            <a:chOff x="4693947" y="1600200"/>
            <a:chExt cx="4297653" cy="441733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341" y="1600200"/>
              <a:ext cx="2699859" cy="1781907"/>
            </a:xfrm>
            <a:prstGeom prst="rect">
              <a:avLst/>
            </a:prstGeom>
            <a:ln>
              <a:noFill/>
            </a:ln>
            <a:effectLst>
              <a:softEdge rad="112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947" y="3067715"/>
              <a:ext cx="2500482" cy="1474643"/>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7434" y="3352800"/>
              <a:ext cx="2014166" cy="2664736"/>
            </a:xfrm>
            <a:prstGeom prst="rect">
              <a:avLst/>
            </a:prstGeom>
            <a:ln>
              <a:noFill/>
            </a:ln>
            <a:effectLst>
              <a:softEdge rad="112500"/>
            </a:effectLst>
          </p:spPr>
        </p:pic>
      </p:grpSp>
      <p:sp>
        <p:nvSpPr>
          <p:cNvPr id="9"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6922201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defRPr/>
            </a:pPr>
            <a:r>
              <a:rPr lang="en-US" b="1" smtClean="0"/>
              <a:t>Author Comments</a:t>
            </a:r>
          </a:p>
        </p:txBody>
      </p:sp>
      <p:sp>
        <p:nvSpPr>
          <p:cNvPr id="131075" name="Rectangle 3"/>
          <p:cNvSpPr>
            <a:spLocks noGrp="1" noChangeArrowheads="1"/>
          </p:cNvSpPr>
          <p:nvPr>
            <p:ph type="body" idx="1"/>
          </p:nvPr>
        </p:nvSpPr>
        <p:spPr>
          <a:xfrm>
            <a:off x="0" y="1295400"/>
            <a:ext cx="9144000" cy="5562600"/>
          </a:xfrm>
        </p:spPr>
        <p:txBody>
          <a:bodyPr/>
          <a:lstStyle/>
          <a:p>
            <a:pPr eaLnBrk="1" hangingPunct="1">
              <a:lnSpc>
                <a:spcPct val="90000"/>
              </a:lnSpc>
              <a:defRPr/>
            </a:pPr>
            <a:r>
              <a:rPr lang="en-US" sz="2400" dirty="0" smtClean="0"/>
              <a:t>The author realizes that this overview has covered a very complex readiness environment for which volumes could be written. Two years following 9/11, J. Blair &amp; Associates Inc. established a work group comprised of seasoned Healthcare professionals (150 </a:t>
            </a:r>
            <a:r>
              <a:rPr lang="en-US" sz="2400" dirty="0" err="1" smtClean="0"/>
              <a:t>yrs</a:t>
            </a:r>
            <a:r>
              <a:rPr lang="en-US" sz="2400" dirty="0" smtClean="0"/>
              <a:t> of, in the trenches, experience) to engage in a self-funded, in-depth study of the status of the healthcare industry's homeland security readiness. Early on, it was obvious to us that we needed to add antiterrorism physical security/cyber security domain experts to the group. Identification of the problem was easy, finding a solution was the challenge.  Please feel free to contact me if you have questions about this article. </a:t>
            </a:r>
          </a:p>
          <a:p>
            <a:pPr eaLnBrk="1" hangingPunct="1">
              <a:lnSpc>
                <a:spcPct val="90000"/>
              </a:lnSpc>
              <a:defRPr/>
            </a:pPr>
            <a:r>
              <a:rPr lang="en-US" sz="2400" dirty="0" smtClean="0"/>
              <a:t>James D. Blair, DPA, MHA, FACHE, CMAS, </a:t>
            </a:r>
            <a:r>
              <a:rPr lang="en-US" dirty="0"/>
              <a:t>F</a:t>
            </a:r>
            <a:r>
              <a:rPr lang="en-US" sz="2400" dirty="0" smtClean="0"/>
              <a:t>ABCHS</a:t>
            </a:r>
            <a:r>
              <a:rPr lang="en-US" dirty="0" smtClean="0"/>
              <a:t> </a:t>
            </a:r>
            <a:endParaRPr lang="fr-FR" sz="2400" dirty="0" smtClean="0"/>
          </a:p>
          <a:p>
            <a:pPr eaLnBrk="1" hangingPunct="1">
              <a:lnSpc>
                <a:spcPct val="90000"/>
              </a:lnSpc>
              <a:defRPr/>
            </a:pPr>
            <a:r>
              <a:rPr lang="fr-FR" sz="2400" dirty="0" smtClean="0"/>
              <a:t>E-Mail: drjdblair@comcast.net</a:t>
            </a:r>
            <a:endParaRPr lang="en-US" sz="2400" dirty="0" smtClean="0"/>
          </a:p>
        </p:txBody>
      </p:sp>
      <p:sp>
        <p:nvSpPr>
          <p:cNvPr id="4"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604428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371600" y="0"/>
            <a:ext cx="7315200" cy="1219200"/>
          </a:xfrm>
        </p:spPr>
        <p:txBody>
          <a:bodyPr/>
          <a:lstStyle/>
          <a:p>
            <a:pPr eaLnBrk="1" hangingPunct="1">
              <a:defRPr/>
            </a:pPr>
            <a:r>
              <a:rPr lang="en-US" sz="2000" dirty="0" smtClean="0"/>
              <a:t>James (Jim) D. Blair, DPA, MHA, FACHE, FABCHS, MCAS</a:t>
            </a:r>
          </a:p>
        </p:txBody>
      </p:sp>
      <p:sp>
        <p:nvSpPr>
          <p:cNvPr id="132100" name="Rectangle 4"/>
          <p:cNvSpPr>
            <a:spLocks noGrp="1" noChangeArrowheads="1"/>
          </p:cNvSpPr>
          <p:nvPr>
            <p:ph type="body" sz="half" idx="1"/>
          </p:nvPr>
        </p:nvSpPr>
        <p:spPr>
          <a:xfrm>
            <a:off x="228600" y="1363131"/>
            <a:ext cx="5181600" cy="4694237"/>
          </a:xfrm>
        </p:spPr>
        <p:txBody>
          <a:bodyPr/>
          <a:lstStyle/>
          <a:p>
            <a:pPr eaLnBrk="1" hangingPunct="1">
              <a:lnSpc>
                <a:spcPct val="80000"/>
              </a:lnSpc>
              <a:defRPr/>
            </a:pPr>
            <a:r>
              <a:rPr lang="en-US" sz="1400" dirty="0" smtClean="0"/>
              <a:t>Retired from U.S. Army in the grade of Colonel (0-6) with 28 years of active service.</a:t>
            </a:r>
          </a:p>
          <a:p>
            <a:pPr eaLnBrk="1" hangingPunct="1">
              <a:lnSpc>
                <a:spcPct val="80000"/>
              </a:lnSpc>
              <a:defRPr/>
            </a:pPr>
            <a:r>
              <a:rPr lang="en-US" sz="1400" dirty="0" smtClean="0"/>
              <a:t>Chief of Staff 7th Medical Command and USAREUR Deputy Chief Surgeon, Medical Support  Services</a:t>
            </a:r>
          </a:p>
          <a:p>
            <a:pPr eaLnBrk="1" hangingPunct="1">
              <a:lnSpc>
                <a:spcPct val="80000"/>
              </a:lnSpc>
              <a:defRPr/>
            </a:pPr>
            <a:r>
              <a:rPr lang="en-US" sz="1400" dirty="0" smtClean="0"/>
              <a:t>Chief Executive Officer of Medical Facilities, including: Combat Field Hospital; Combat Evacuation Hospital; Short-Term Community Hospitals; Medical Center; Healthcare Hospital System.</a:t>
            </a:r>
          </a:p>
          <a:p>
            <a:pPr eaLnBrk="1" hangingPunct="1">
              <a:lnSpc>
                <a:spcPct val="80000"/>
              </a:lnSpc>
              <a:defRPr/>
            </a:pPr>
            <a:r>
              <a:rPr lang="en-US" sz="1400" dirty="0" smtClean="0"/>
              <a:t>Vice President Hospital Corporation of America, MIDEAST Ltd.</a:t>
            </a:r>
          </a:p>
          <a:p>
            <a:pPr eaLnBrk="1" hangingPunct="1">
              <a:lnSpc>
                <a:spcPct val="80000"/>
              </a:lnSpc>
              <a:defRPr/>
            </a:pPr>
            <a:r>
              <a:rPr lang="en-US" sz="1400" dirty="0" smtClean="0"/>
              <a:t>Chief of Education and Training, Office of the  U.S. Army Surgeon General</a:t>
            </a:r>
          </a:p>
          <a:p>
            <a:pPr eaLnBrk="1" hangingPunct="1">
              <a:lnSpc>
                <a:spcPct val="80000"/>
              </a:lnSpc>
              <a:defRPr/>
            </a:pPr>
            <a:r>
              <a:rPr lang="en-US" sz="1400" dirty="0" smtClean="0"/>
              <a:t>Contract Consultant to the Joint Commission International</a:t>
            </a:r>
          </a:p>
          <a:p>
            <a:pPr eaLnBrk="1" hangingPunct="1">
              <a:lnSpc>
                <a:spcPct val="80000"/>
              </a:lnSpc>
              <a:defRPr/>
            </a:pPr>
            <a:r>
              <a:rPr lang="en-US" sz="1400" dirty="0" smtClean="0"/>
              <a:t>Consultant to Native American Tribes who had opted out of the Indian Health Service and provided for their own Tribal Healthcare Needs</a:t>
            </a:r>
          </a:p>
          <a:p>
            <a:pPr eaLnBrk="1" hangingPunct="1">
              <a:lnSpc>
                <a:spcPct val="80000"/>
              </a:lnSpc>
              <a:defRPr/>
            </a:pPr>
            <a:r>
              <a:rPr lang="en-US" sz="1400" dirty="0" smtClean="0"/>
              <a:t>Deputy for Operations, South Carolina Health and Human Services Finance Commission (annual budget-2.2 billions in 1996)</a:t>
            </a:r>
          </a:p>
          <a:p>
            <a:pPr eaLnBrk="1" hangingPunct="1">
              <a:lnSpc>
                <a:spcPct val="80000"/>
              </a:lnSpc>
              <a:defRPr/>
            </a:pPr>
            <a:r>
              <a:rPr lang="en-US" sz="1400" dirty="0" smtClean="0"/>
              <a:t>University appointments, Research Professor and numerous Adjunct Professorships</a:t>
            </a:r>
          </a:p>
          <a:p>
            <a:pPr eaLnBrk="1" hangingPunct="1">
              <a:lnSpc>
                <a:spcPct val="80000"/>
              </a:lnSpc>
              <a:defRPr/>
            </a:pPr>
            <a:r>
              <a:rPr lang="en-US" sz="1400" dirty="0" smtClean="0"/>
              <a:t>Member, The Council of Healthcare Advisors, </a:t>
            </a:r>
            <a:r>
              <a:rPr lang="en-US" sz="1400" dirty="0" err="1" smtClean="0"/>
              <a:t>Gerson</a:t>
            </a:r>
            <a:r>
              <a:rPr lang="en-US" sz="1400" dirty="0" smtClean="0"/>
              <a:t> -Lehman Group</a:t>
            </a:r>
          </a:p>
          <a:p>
            <a:pPr eaLnBrk="1" hangingPunct="1">
              <a:lnSpc>
                <a:spcPct val="80000"/>
              </a:lnSpc>
              <a:defRPr/>
            </a:pPr>
            <a:r>
              <a:rPr lang="en-US" sz="1400" dirty="0" smtClean="0"/>
              <a:t>Author of  two books  “UNREADY: To Err is Human “ July, 2010 Amazon and DEADLY NEGLECT: Apathy and  Denial vs. Act of God” August, 2011 Amazon  and a third  book on Long Term Care in research phase.  Also   numerous Articles in Professional Journals and Newsletters on Homeland Security Healthcare Readiness</a:t>
            </a:r>
          </a:p>
        </p:txBody>
      </p:sp>
      <p:pic>
        <p:nvPicPr>
          <p:cNvPr id="66564" name="Picture 6" descr="P1010509"/>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27061" r="18945" b="15257"/>
          <a:stretch>
            <a:fillRect/>
          </a:stretch>
        </p:blipFill>
        <p:spPr>
          <a:xfrm>
            <a:off x="5547382" y="1676400"/>
            <a:ext cx="2758418" cy="35391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5" name="Text Box 13"/>
          <p:cNvSpPr txBox="1">
            <a:spLocks noChangeArrowheads="1"/>
          </p:cNvSpPr>
          <p:nvPr/>
        </p:nvSpPr>
        <p:spPr bwMode="auto">
          <a:xfrm rot="-164886">
            <a:off x="5791200" y="5638800"/>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spcBef>
                <a:spcPct val="50000"/>
              </a:spcBef>
            </a:pPr>
            <a:endParaRPr lang="en-US">
              <a:solidFill>
                <a:srgbClr val="000000"/>
              </a:solidFill>
            </a:endParaRPr>
          </a:p>
        </p:txBody>
      </p:sp>
      <p:sp>
        <p:nvSpPr>
          <p:cNvPr id="6"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172884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en-US" smtClean="0"/>
              <a:t>Authors Recommendations</a:t>
            </a:r>
          </a:p>
        </p:txBody>
      </p:sp>
      <p:sp>
        <p:nvSpPr>
          <p:cNvPr id="142339" name="Rectangle 3"/>
          <p:cNvSpPr>
            <a:spLocks noGrp="1" noChangeArrowheads="1"/>
          </p:cNvSpPr>
          <p:nvPr>
            <p:ph type="body" idx="1"/>
          </p:nvPr>
        </p:nvSpPr>
        <p:spPr/>
        <p:txBody>
          <a:bodyPr/>
          <a:lstStyle/>
          <a:p>
            <a:pPr eaLnBrk="1" hangingPunct="1">
              <a:lnSpc>
                <a:spcPct val="90000"/>
              </a:lnSpc>
              <a:defRPr/>
            </a:pPr>
            <a:r>
              <a:rPr lang="en-US" dirty="0" smtClean="0"/>
              <a:t>This material should not be used as Legal Advice. </a:t>
            </a:r>
          </a:p>
          <a:p>
            <a:pPr eaLnBrk="1" hangingPunct="1">
              <a:lnSpc>
                <a:spcPct val="90000"/>
              </a:lnSpc>
              <a:defRPr/>
            </a:pPr>
            <a:r>
              <a:rPr lang="en-US" dirty="0" smtClean="0"/>
              <a:t>Differences in State, Territorial, Tribal, and Multi-Jurisdictional Laws prohibits the use of generalized legal application. </a:t>
            </a:r>
          </a:p>
          <a:p>
            <a:pPr eaLnBrk="1" hangingPunct="1">
              <a:lnSpc>
                <a:spcPct val="90000"/>
              </a:lnSpc>
              <a:defRPr/>
            </a:pPr>
            <a:r>
              <a:rPr lang="en-US" dirty="0" smtClean="0"/>
              <a:t>The author recommends the recently published American Health Lawyers Association: The Emergency Preparedness, Response, and    recovery Checklist: Beyond the Emergency Management Plan, pp. 1- 38.</a:t>
            </a:r>
          </a:p>
          <a:p>
            <a:pPr eaLnBrk="1" hangingPunct="1">
              <a:lnSpc>
                <a:spcPct val="90000"/>
              </a:lnSpc>
              <a:defRPr/>
            </a:pPr>
            <a:r>
              <a:rPr lang="en-US" dirty="0" smtClean="0"/>
              <a:t>Many of the attached files come from the FEMA websites regarding ICS. To ensure the appropriate version, please refer </a:t>
            </a:r>
            <a:r>
              <a:rPr lang="en-US" dirty="0"/>
              <a:t>to </a:t>
            </a:r>
            <a:r>
              <a:rPr lang="en-US" dirty="0">
                <a:hlinkClick r:id="rId3"/>
              </a:rPr>
              <a:t>http://</a:t>
            </a:r>
            <a:r>
              <a:rPr lang="en-US" dirty="0" smtClean="0">
                <a:hlinkClick r:id="rId3"/>
              </a:rPr>
              <a:t>www.ready.gov/business/implementation/emergency</a:t>
            </a:r>
            <a:r>
              <a:rPr lang="en-US" dirty="0" smtClean="0"/>
              <a:t> and the three core areas below: Life Safety, Incident Stabilization, and Property Conservation tabs – each tab has additional resources for planning, training and testing in these critical areas. </a:t>
            </a:r>
          </a:p>
        </p:txBody>
      </p:sp>
      <p:sp>
        <p:nvSpPr>
          <p:cNvPr id="4"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601023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Appendix A - ICS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698818638"/>
              </p:ext>
            </p:extLst>
          </p:nvPr>
        </p:nvGraphicFramePr>
        <p:xfrm>
          <a:off x="2997994" y="2895600"/>
          <a:ext cx="2819399" cy="1447800"/>
        </p:xfrm>
        <a:graphic>
          <a:graphicData uri="http://schemas.openxmlformats.org/presentationml/2006/ole">
            <mc:AlternateContent xmlns:mc="http://schemas.openxmlformats.org/markup-compatibility/2006">
              <mc:Choice xmlns:v="urn:schemas-microsoft-com:vml" Requires="v">
                <p:oleObj spid="_x0000_s28824" name="Packager Shell Object" showAsIcon="1" r:id="rId3" imgW="2743920" imgH="863640" progId="Package">
                  <p:embed/>
                </p:oleObj>
              </mc:Choice>
              <mc:Fallback>
                <p:oleObj name="Packager Shell Object" showAsIcon="1" r:id="rId3" imgW="2743920" imgH="863640" progId="Package">
                  <p:embed/>
                  <p:pic>
                    <p:nvPicPr>
                      <p:cNvPr id="0" name=""/>
                      <p:cNvPicPr/>
                      <p:nvPr/>
                    </p:nvPicPr>
                    <p:blipFill>
                      <a:blip r:embed="rId4"/>
                      <a:stretch>
                        <a:fillRect/>
                      </a:stretch>
                    </p:blipFill>
                    <p:spPr>
                      <a:xfrm>
                        <a:off x="2997994" y="2895600"/>
                        <a:ext cx="2819399" cy="1447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80611468"/>
              </p:ext>
            </p:extLst>
          </p:nvPr>
        </p:nvGraphicFramePr>
        <p:xfrm>
          <a:off x="2592340" y="4114800"/>
          <a:ext cx="3630706" cy="1143000"/>
        </p:xfrm>
        <a:graphic>
          <a:graphicData uri="http://schemas.openxmlformats.org/presentationml/2006/ole">
            <mc:AlternateContent xmlns:mc="http://schemas.openxmlformats.org/markup-compatibility/2006">
              <mc:Choice xmlns:v="urn:schemas-microsoft-com:vml" Requires="v">
                <p:oleObj spid="_x0000_s28825" name="Packager Shell Object" showAsIcon="1" r:id="rId5" imgW="4090320" imgH="863640" progId="Package">
                  <p:embed/>
                </p:oleObj>
              </mc:Choice>
              <mc:Fallback>
                <p:oleObj name="Packager Shell Object" showAsIcon="1" r:id="rId5" imgW="4090320" imgH="863640" progId="Package">
                  <p:embed/>
                  <p:pic>
                    <p:nvPicPr>
                      <p:cNvPr id="0" name=""/>
                      <p:cNvPicPr/>
                      <p:nvPr/>
                    </p:nvPicPr>
                    <p:blipFill>
                      <a:blip r:embed="rId6"/>
                      <a:stretch>
                        <a:fillRect/>
                      </a:stretch>
                    </p:blipFill>
                    <p:spPr>
                      <a:xfrm>
                        <a:off x="2592340" y="4114800"/>
                        <a:ext cx="3630706" cy="1143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06515730"/>
              </p:ext>
            </p:extLst>
          </p:nvPr>
        </p:nvGraphicFramePr>
        <p:xfrm>
          <a:off x="2693193" y="5334000"/>
          <a:ext cx="3429000" cy="863600"/>
        </p:xfrm>
        <a:graphic>
          <a:graphicData uri="http://schemas.openxmlformats.org/presentationml/2006/ole">
            <mc:AlternateContent xmlns:mc="http://schemas.openxmlformats.org/markup-compatibility/2006">
              <mc:Choice xmlns:v="urn:schemas-microsoft-com:vml" Requires="v">
                <p:oleObj spid="_x0000_s28826" name="Packager Shell Object" showAsIcon="1" r:id="rId7" imgW="3429720" imgH="863640" progId="Package">
                  <p:embed/>
                </p:oleObj>
              </mc:Choice>
              <mc:Fallback>
                <p:oleObj name="Packager Shell Object" showAsIcon="1" r:id="rId7" imgW="3429720" imgH="863640" progId="Package">
                  <p:embed/>
                  <p:pic>
                    <p:nvPicPr>
                      <p:cNvPr id="0" name=""/>
                      <p:cNvPicPr/>
                      <p:nvPr/>
                    </p:nvPicPr>
                    <p:blipFill>
                      <a:blip r:embed="rId8"/>
                      <a:stretch>
                        <a:fillRect/>
                      </a:stretch>
                    </p:blipFill>
                    <p:spPr>
                      <a:xfrm>
                        <a:off x="2693193" y="5334000"/>
                        <a:ext cx="3429000" cy="863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76645332"/>
              </p:ext>
            </p:extLst>
          </p:nvPr>
        </p:nvGraphicFramePr>
        <p:xfrm>
          <a:off x="1752600" y="2057400"/>
          <a:ext cx="5310187" cy="863600"/>
        </p:xfrm>
        <a:graphic>
          <a:graphicData uri="http://schemas.openxmlformats.org/presentationml/2006/ole">
            <mc:AlternateContent xmlns:mc="http://schemas.openxmlformats.org/markup-compatibility/2006">
              <mc:Choice xmlns:v="urn:schemas-microsoft-com:vml" Requires="v">
                <p:oleObj spid="_x0000_s28827" name="Packager Shell Object" showAsIcon="1" r:id="rId9" imgW="5309640" imgH="863640" progId="Package">
                  <p:embed/>
                </p:oleObj>
              </mc:Choice>
              <mc:Fallback>
                <p:oleObj name="Packager Shell Object" showAsIcon="1" r:id="rId9" imgW="5309640" imgH="863640" progId="Package">
                  <p:embed/>
                  <p:pic>
                    <p:nvPicPr>
                      <p:cNvPr id="0" name=""/>
                      <p:cNvPicPr/>
                      <p:nvPr/>
                    </p:nvPicPr>
                    <p:blipFill>
                      <a:blip r:embed="rId10"/>
                      <a:stretch>
                        <a:fillRect/>
                      </a:stretch>
                    </p:blipFill>
                    <p:spPr>
                      <a:xfrm>
                        <a:off x="1752600" y="2057400"/>
                        <a:ext cx="5310187" cy="8636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33620714"/>
              </p:ext>
            </p:extLst>
          </p:nvPr>
        </p:nvGraphicFramePr>
        <p:xfrm>
          <a:off x="2648743" y="1143000"/>
          <a:ext cx="3517900" cy="863600"/>
        </p:xfrm>
        <a:graphic>
          <a:graphicData uri="http://schemas.openxmlformats.org/presentationml/2006/ole">
            <mc:AlternateContent xmlns:mc="http://schemas.openxmlformats.org/markup-compatibility/2006">
              <mc:Choice xmlns:v="urn:schemas-microsoft-com:vml" Requires="v">
                <p:oleObj spid="_x0000_s28828" name="Packager Shell Object" showAsIcon="1" r:id="rId11" imgW="3518640" imgH="863640" progId="Package">
                  <p:embed/>
                </p:oleObj>
              </mc:Choice>
              <mc:Fallback>
                <p:oleObj name="Packager Shell Object" showAsIcon="1" r:id="rId11" imgW="3518640" imgH="863640" progId="Package">
                  <p:embed/>
                  <p:pic>
                    <p:nvPicPr>
                      <p:cNvPr id="0" name=""/>
                      <p:cNvPicPr/>
                      <p:nvPr/>
                    </p:nvPicPr>
                    <p:blipFill>
                      <a:blip r:embed="rId12"/>
                      <a:stretch>
                        <a:fillRect/>
                      </a:stretch>
                    </p:blipFill>
                    <p:spPr>
                      <a:xfrm>
                        <a:off x="2648743" y="1143000"/>
                        <a:ext cx="3517900" cy="863600"/>
                      </a:xfrm>
                      <a:prstGeom prst="rect">
                        <a:avLst/>
                      </a:prstGeom>
                    </p:spPr>
                  </p:pic>
                </p:oleObj>
              </mc:Fallback>
            </mc:AlternateContent>
          </a:graphicData>
        </a:graphic>
      </p:graphicFrame>
      <p:sp>
        <p:nvSpPr>
          <p:cNvPr id="12"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4868182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Appendix B – EOP Life Safety, Incident Stabilization and Property Conservation 1</a:t>
            </a:r>
            <a:endParaRPr lang="en-US" sz="2800" dirty="0"/>
          </a:p>
        </p:txBody>
      </p:sp>
      <p:graphicFrame>
        <p:nvGraphicFramePr>
          <p:cNvPr id="2" name="Object 1"/>
          <p:cNvGraphicFramePr>
            <a:graphicFrameLocks noChangeAspect="1"/>
          </p:cNvGraphicFramePr>
          <p:nvPr>
            <p:extLst>
              <p:ext uri="{D42A27DB-BD31-4B8C-83A1-F6EECF244321}">
                <p14:modId xmlns:p14="http://schemas.microsoft.com/office/powerpoint/2010/main" val="601007903"/>
              </p:ext>
            </p:extLst>
          </p:nvPr>
        </p:nvGraphicFramePr>
        <p:xfrm>
          <a:off x="1676400" y="1011968"/>
          <a:ext cx="5627687" cy="863600"/>
        </p:xfrm>
        <a:graphic>
          <a:graphicData uri="http://schemas.openxmlformats.org/presentationml/2006/ole">
            <mc:AlternateContent xmlns:mc="http://schemas.openxmlformats.org/markup-compatibility/2006">
              <mc:Choice xmlns:v="urn:schemas-microsoft-com:vml" Requires="v">
                <p:oleObj spid="_x0000_s29858" name="Packager Shell Object" showAsIcon="1" r:id="rId3" imgW="5627160" imgH="863640" progId="Package">
                  <p:embed/>
                </p:oleObj>
              </mc:Choice>
              <mc:Fallback>
                <p:oleObj name="Packager Shell Object" showAsIcon="1" r:id="rId3" imgW="5627160" imgH="863640" progId="Package">
                  <p:embed/>
                  <p:pic>
                    <p:nvPicPr>
                      <p:cNvPr id="0" name=""/>
                      <p:cNvPicPr/>
                      <p:nvPr/>
                    </p:nvPicPr>
                    <p:blipFill>
                      <a:blip r:embed="rId4"/>
                      <a:stretch>
                        <a:fillRect/>
                      </a:stretch>
                    </p:blipFill>
                    <p:spPr>
                      <a:xfrm>
                        <a:off x="1676400" y="1011968"/>
                        <a:ext cx="5627687" cy="863600"/>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447859420"/>
              </p:ext>
            </p:extLst>
          </p:nvPr>
        </p:nvGraphicFramePr>
        <p:xfrm>
          <a:off x="1643757" y="2307369"/>
          <a:ext cx="1042031" cy="902732"/>
        </p:xfrm>
        <a:graphic>
          <a:graphicData uri="http://schemas.openxmlformats.org/presentationml/2006/ole">
            <mc:AlternateContent xmlns:mc="http://schemas.openxmlformats.org/markup-compatibility/2006">
              <mc:Choice xmlns:v="urn:schemas-microsoft-com:vml" Requires="v">
                <p:oleObj spid="_x0000_s29859" name="Packager Shell Object" showAsIcon="1" r:id="rId5" imgW="914400" imgH="792360" progId="Package">
                  <p:embed/>
                </p:oleObj>
              </mc:Choice>
              <mc:Fallback>
                <p:oleObj name="Packager Shell Object" showAsIcon="1" r:id="rId5" imgW="914400" imgH="792360" progId="Package">
                  <p:embed/>
                  <p:pic>
                    <p:nvPicPr>
                      <p:cNvPr id="0" name=""/>
                      <p:cNvPicPr/>
                      <p:nvPr/>
                    </p:nvPicPr>
                    <p:blipFill>
                      <a:blip r:embed="rId6"/>
                      <a:stretch>
                        <a:fillRect/>
                      </a:stretch>
                    </p:blipFill>
                    <p:spPr>
                      <a:xfrm>
                        <a:off x="1643757" y="2307369"/>
                        <a:ext cx="1042031" cy="902732"/>
                      </a:xfrm>
                      <a:prstGeom prst="rect">
                        <a:avLst/>
                      </a:prstGeom>
                    </p:spPr>
                  </p:pic>
                </p:oleObj>
              </mc:Fallback>
            </mc:AlternateContent>
          </a:graphicData>
        </a:graphic>
      </p:graphicFrame>
      <p:sp>
        <p:nvSpPr>
          <p:cNvPr id="6" name="TextBox 5"/>
          <p:cNvSpPr txBox="1"/>
          <p:nvPr/>
        </p:nvSpPr>
        <p:spPr>
          <a:xfrm>
            <a:off x="1021772" y="3036518"/>
            <a:ext cx="2286000" cy="369332"/>
          </a:xfrm>
          <a:prstGeom prst="rect">
            <a:avLst/>
          </a:prstGeom>
          <a:noFill/>
        </p:spPr>
        <p:txBody>
          <a:bodyPr wrap="square" rtlCol="0">
            <a:spAutoFit/>
          </a:bodyPr>
          <a:lstStyle/>
          <a:p>
            <a:r>
              <a:rPr lang="en-US" dirty="0" smtClean="0"/>
              <a:t>Alarm Syste</a:t>
            </a:r>
            <a:r>
              <a:rPr lang="en-US" dirty="0"/>
              <a:t>m</a:t>
            </a:r>
          </a:p>
        </p:txBody>
      </p:sp>
      <p:graphicFrame>
        <p:nvGraphicFramePr>
          <p:cNvPr id="7" name="Object 6"/>
          <p:cNvGraphicFramePr>
            <a:graphicFrameLocks noChangeAspect="1"/>
          </p:cNvGraphicFramePr>
          <p:nvPr>
            <p:extLst>
              <p:ext uri="{D42A27DB-BD31-4B8C-83A1-F6EECF244321}">
                <p14:modId xmlns:p14="http://schemas.microsoft.com/office/powerpoint/2010/main" val="3253116941"/>
              </p:ext>
            </p:extLst>
          </p:nvPr>
        </p:nvGraphicFramePr>
        <p:xfrm>
          <a:off x="4038600" y="2307368"/>
          <a:ext cx="914400" cy="792163"/>
        </p:xfrm>
        <a:graphic>
          <a:graphicData uri="http://schemas.openxmlformats.org/presentationml/2006/ole">
            <mc:AlternateContent xmlns:mc="http://schemas.openxmlformats.org/markup-compatibility/2006">
              <mc:Choice xmlns:v="urn:schemas-microsoft-com:vml" Requires="v">
                <p:oleObj spid="_x0000_s29860" name="Packager Shell Object" showAsIcon="1" r:id="rId7" imgW="914400" imgH="792360" progId="Package">
                  <p:embed/>
                </p:oleObj>
              </mc:Choice>
              <mc:Fallback>
                <p:oleObj name="Packager Shell Object" showAsIcon="1" r:id="rId7" imgW="914400" imgH="792360" progId="Package">
                  <p:embed/>
                  <p:pic>
                    <p:nvPicPr>
                      <p:cNvPr id="0" name=""/>
                      <p:cNvPicPr/>
                      <p:nvPr/>
                    </p:nvPicPr>
                    <p:blipFill>
                      <a:blip r:embed="rId8"/>
                      <a:stretch>
                        <a:fillRect/>
                      </a:stretch>
                    </p:blipFill>
                    <p:spPr>
                      <a:xfrm>
                        <a:off x="4038600" y="2307368"/>
                        <a:ext cx="914400" cy="792163"/>
                      </a:xfrm>
                      <a:prstGeom prst="rect">
                        <a:avLst/>
                      </a:prstGeom>
                    </p:spPr>
                  </p:pic>
                </p:oleObj>
              </mc:Fallback>
            </mc:AlternateContent>
          </a:graphicData>
        </a:graphic>
      </p:graphicFrame>
      <p:sp>
        <p:nvSpPr>
          <p:cNvPr id="8" name="TextBox 7"/>
          <p:cNvSpPr txBox="1"/>
          <p:nvPr/>
        </p:nvSpPr>
        <p:spPr>
          <a:xfrm>
            <a:off x="3352800" y="3077549"/>
            <a:ext cx="2286000" cy="369332"/>
          </a:xfrm>
          <a:prstGeom prst="rect">
            <a:avLst/>
          </a:prstGeom>
          <a:noFill/>
        </p:spPr>
        <p:txBody>
          <a:bodyPr wrap="square" rtlCol="0">
            <a:spAutoFit/>
          </a:bodyPr>
          <a:lstStyle/>
          <a:p>
            <a:r>
              <a:rPr lang="en-US" dirty="0" smtClean="0"/>
              <a:t>Evacuation Matrix</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3647307029"/>
              </p:ext>
            </p:extLst>
          </p:nvPr>
        </p:nvGraphicFramePr>
        <p:xfrm>
          <a:off x="6695900" y="2433133"/>
          <a:ext cx="990600" cy="858177"/>
        </p:xfrm>
        <a:graphic>
          <a:graphicData uri="http://schemas.openxmlformats.org/presentationml/2006/ole">
            <mc:AlternateContent xmlns:mc="http://schemas.openxmlformats.org/markup-compatibility/2006">
              <mc:Choice xmlns:v="urn:schemas-microsoft-com:vml" Requires="v">
                <p:oleObj spid="_x0000_s29861" name="Packager Shell Object" showAsIcon="1" r:id="rId9" imgW="914400" imgH="792360" progId="Package">
                  <p:embed/>
                </p:oleObj>
              </mc:Choice>
              <mc:Fallback>
                <p:oleObj name="Packager Shell Object" showAsIcon="1" r:id="rId9" imgW="914400" imgH="792360" progId="Package">
                  <p:embed/>
                  <p:pic>
                    <p:nvPicPr>
                      <p:cNvPr id="0" name=""/>
                      <p:cNvPicPr/>
                      <p:nvPr/>
                    </p:nvPicPr>
                    <p:blipFill>
                      <a:blip r:embed="rId10"/>
                      <a:stretch>
                        <a:fillRect/>
                      </a:stretch>
                    </p:blipFill>
                    <p:spPr>
                      <a:xfrm>
                        <a:off x="6695900" y="2433133"/>
                        <a:ext cx="990600" cy="858177"/>
                      </a:xfrm>
                      <a:prstGeom prst="rect">
                        <a:avLst/>
                      </a:prstGeom>
                    </p:spPr>
                  </p:pic>
                </p:oleObj>
              </mc:Fallback>
            </mc:AlternateContent>
          </a:graphicData>
        </a:graphic>
      </p:graphicFrame>
      <p:sp>
        <p:nvSpPr>
          <p:cNvPr id="10" name="TextBox 9"/>
          <p:cNvSpPr txBox="1"/>
          <p:nvPr/>
        </p:nvSpPr>
        <p:spPr>
          <a:xfrm>
            <a:off x="6086300" y="3069368"/>
            <a:ext cx="2286000" cy="369332"/>
          </a:xfrm>
          <a:prstGeom prst="rect">
            <a:avLst/>
          </a:prstGeom>
          <a:noFill/>
        </p:spPr>
        <p:txBody>
          <a:bodyPr wrap="square" rtlCol="0">
            <a:spAutoFit/>
          </a:bodyPr>
          <a:lstStyle/>
          <a:p>
            <a:r>
              <a:rPr lang="en-US" dirty="0" smtClean="0"/>
              <a:t>Evacuation Tool</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2160540292"/>
              </p:ext>
            </p:extLst>
          </p:nvPr>
        </p:nvGraphicFramePr>
        <p:xfrm>
          <a:off x="1707572" y="3907568"/>
          <a:ext cx="914400" cy="792163"/>
        </p:xfrm>
        <a:graphic>
          <a:graphicData uri="http://schemas.openxmlformats.org/presentationml/2006/ole">
            <mc:AlternateContent xmlns:mc="http://schemas.openxmlformats.org/markup-compatibility/2006">
              <mc:Choice xmlns:v="urn:schemas-microsoft-com:vml" Requires="v">
                <p:oleObj spid="_x0000_s29862" name="Packager Shell Object" showAsIcon="1" r:id="rId11" imgW="914400" imgH="792360" progId="Package">
                  <p:embed/>
                </p:oleObj>
              </mc:Choice>
              <mc:Fallback>
                <p:oleObj name="Packager Shell Object" showAsIcon="1" r:id="rId11" imgW="914400" imgH="792360" progId="Package">
                  <p:embed/>
                  <p:pic>
                    <p:nvPicPr>
                      <p:cNvPr id="0" name=""/>
                      <p:cNvPicPr/>
                      <p:nvPr/>
                    </p:nvPicPr>
                    <p:blipFill>
                      <a:blip r:embed="rId12"/>
                      <a:stretch>
                        <a:fillRect/>
                      </a:stretch>
                    </p:blipFill>
                    <p:spPr>
                      <a:xfrm>
                        <a:off x="1707572" y="3907568"/>
                        <a:ext cx="914400" cy="792163"/>
                      </a:xfrm>
                      <a:prstGeom prst="rect">
                        <a:avLst/>
                      </a:prstGeom>
                    </p:spPr>
                  </p:pic>
                </p:oleObj>
              </mc:Fallback>
            </mc:AlternateContent>
          </a:graphicData>
        </a:graphic>
      </p:graphicFrame>
      <p:sp>
        <p:nvSpPr>
          <p:cNvPr id="12" name="TextBox 11"/>
          <p:cNvSpPr txBox="1"/>
          <p:nvPr/>
        </p:nvSpPr>
        <p:spPr>
          <a:xfrm>
            <a:off x="1021772" y="4654911"/>
            <a:ext cx="2286000" cy="369332"/>
          </a:xfrm>
          <a:prstGeom prst="rect">
            <a:avLst/>
          </a:prstGeom>
          <a:noFill/>
        </p:spPr>
        <p:txBody>
          <a:bodyPr wrap="square" rtlCol="0">
            <a:spAutoFit/>
          </a:bodyPr>
          <a:lstStyle/>
          <a:p>
            <a:r>
              <a:rPr lang="en-US" dirty="0" smtClean="0"/>
              <a:t>HAZMAT Waste</a:t>
            </a:r>
            <a:endParaRPr lang="en-US" dirty="0"/>
          </a:p>
        </p:txBody>
      </p:sp>
      <p:graphicFrame>
        <p:nvGraphicFramePr>
          <p:cNvPr id="13" name="Object 12"/>
          <p:cNvGraphicFramePr>
            <a:graphicFrameLocks noChangeAspect="1"/>
          </p:cNvGraphicFramePr>
          <p:nvPr>
            <p:extLst>
              <p:ext uri="{D42A27DB-BD31-4B8C-83A1-F6EECF244321}">
                <p14:modId xmlns:p14="http://schemas.microsoft.com/office/powerpoint/2010/main" val="3068945368"/>
              </p:ext>
            </p:extLst>
          </p:nvPr>
        </p:nvGraphicFramePr>
        <p:xfrm>
          <a:off x="4038600" y="3862748"/>
          <a:ext cx="914400" cy="792163"/>
        </p:xfrm>
        <a:graphic>
          <a:graphicData uri="http://schemas.openxmlformats.org/presentationml/2006/ole">
            <mc:AlternateContent xmlns:mc="http://schemas.openxmlformats.org/markup-compatibility/2006">
              <mc:Choice xmlns:v="urn:schemas-microsoft-com:vml" Requires="v">
                <p:oleObj spid="_x0000_s29863" name="Packager Shell Object" showAsIcon="1" r:id="rId13" imgW="914400" imgH="792360" progId="Package">
                  <p:embed/>
                </p:oleObj>
              </mc:Choice>
              <mc:Fallback>
                <p:oleObj name="Packager Shell Object" showAsIcon="1" r:id="rId13" imgW="914400" imgH="792360" progId="Package">
                  <p:embed/>
                  <p:pic>
                    <p:nvPicPr>
                      <p:cNvPr id="0" name=""/>
                      <p:cNvPicPr/>
                      <p:nvPr/>
                    </p:nvPicPr>
                    <p:blipFill>
                      <a:blip r:embed="rId14"/>
                      <a:stretch>
                        <a:fillRect/>
                      </a:stretch>
                    </p:blipFill>
                    <p:spPr>
                      <a:xfrm>
                        <a:off x="4038600" y="3862748"/>
                        <a:ext cx="914400" cy="792163"/>
                      </a:xfrm>
                      <a:prstGeom prst="rect">
                        <a:avLst/>
                      </a:prstGeom>
                    </p:spPr>
                  </p:pic>
                </p:oleObj>
              </mc:Fallback>
            </mc:AlternateContent>
          </a:graphicData>
        </a:graphic>
      </p:graphicFrame>
      <p:sp>
        <p:nvSpPr>
          <p:cNvPr id="14" name="TextBox 13"/>
          <p:cNvSpPr txBox="1"/>
          <p:nvPr/>
        </p:nvSpPr>
        <p:spPr>
          <a:xfrm>
            <a:off x="3352800" y="4669568"/>
            <a:ext cx="2286000" cy="369332"/>
          </a:xfrm>
          <a:prstGeom prst="rect">
            <a:avLst/>
          </a:prstGeom>
          <a:noFill/>
        </p:spPr>
        <p:txBody>
          <a:bodyPr wrap="square" rtlCol="0">
            <a:spAutoFit/>
          </a:bodyPr>
          <a:lstStyle/>
          <a:p>
            <a:r>
              <a:rPr lang="en-US" dirty="0" smtClean="0"/>
              <a:t>Natural Disasters</a:t>
            </a:r>
            <a:endParaRPr lang="en-US" dirty="0"/>
          </a:p>
        </p:txBody>
      </p:sp>
      <p:graphicFrame>
        <p:nvGraphicFramePr>
          <p:cNvPr id="15" name="Object 14"/>
          <p:cNvGraphicFramePr>
            <a:graphicFrameLocks noChangeAspect="1"/>
          </p:cNvGraphicFramePr>
          <p:nvPr>
            <p:extLst>
              <p:ext uri="{D42A27DB-BD31-4B8C-83A1-F6EECF244321}">
                <p14:modId xmlns:p14="http://schemas.microsoft.com/office/powerpoint/2010/main" val="2734417145"/>
              </p:ext>
            </p:extLst>
          </p:nvPr>
        </p:nvGraphicFramePr>
        <p:xfrm>
          <a:off x="6772100" y="4078696"/>
          <a:ext cx="914400" cy="792163"/>
        </p:xfrm>
        <a:graphic>
          <a:graphicData uri="http://schemas.openxmlformats.org/presentationml/2006/ole">
            <mc:AlternateContent xmlns:mc="http://schemas.openxmlformats.org/markup-compatibility/2006">
              <mc:Choice xmlns:v="urn:schemas-microsoft-com:vml" Requires="v">
                <p:oleObj spid="_x0000_s29864" name="Packager Shell Object" showAsIcon="1" r:id="rId15" imgW="914400" imgH="792360" progId="Package">
                  <p:embed/>
                </p:oleObj>
              </mc:Choice>
              <mc:Fallback>
                <p:oleObj name="Packager Shell Object" showAsIcon="1" r:id="rId15" imgW="914400" imgH="792360" progId="Package">
                  <p:embed/>
                  <p:pic>
                    <p:nvPicPr>
                      <p:cNvPr id="0" name=""/>
                      <p:cNvPicPr/>
                      <p:nvPr/>
                    </p:nvPicPr>
                    <p:blipFill>
                      <a:blip r:embed="rId16"/>
                      <a:stretch>
                        <a:fillRect/>
                      </a:stretch>
                    </p:blipFill>
                    <p:spPr>
                      <a:xfrm>
                        <a:off x="6772100" y="4078696"/>
                        <a:ext cx="914400" cy="792163"/>
                      </a:xfrm>
                      <a:prstGeom prst="rect">
                        <a:avLst/>
                      </a:prstGeom>
                    </p:spPr>
                  </p:pic>
                </p:oleObj>
              </mc:Fallback>
            </mc:AlternateContent>
          </a:graphicData>
        </a:graphic>
      </p:graphicFrame>
      <p:sp>
        <p:nvSpPr>
          <p:cNvPr id="16" name="TextBox 15"/>
          <p:cNvSpPr txBox="1"/>
          <p:nvPr/>
        </p:nvSpPr>
        <p:spPr>
          <a:xfrm>
            <a:off x="6096000" y="4736068"/>
            <a:ext cx="2286000" cy="369332"/>
          </a:xfrm>
          <a:prstGeom prst="rect">
            <a:avLst/>
          </a:prstGeom>
          <a:noFill/>
        </p:spPr>
        <p:txBody>
          <a:bodyPr wrap="square" rtlCol="0">
            <a:spAutoFit/>
          </a:bodyPr>
          <a:lstStyle/>
          <a:p>
            <a:r>
              <a:rPr lang="en-US" dirty="0" smtClean="0"/>
              <a:t>Hurricane Events </a:t>
            </a:r>
            <a:endParaRPr lang="en-US" dirty="0"/>
          </a:p>
        </p:txBody>
      </p:sp>
      <p:sp>
        <p:nvSpPr>
          <p:cNvPr id="17"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3179927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378525" y="0"/>
            <a:ext cx="7712585" cy="1143000"/>
          </a:xfrm>
        </p:spPr>
        <p:txBody>
          <a:bodyPr/>
          <a:lstStyle/>
          <a:p>
            <a:r>
              <a:rPr lang="en-US" sz="2800" dirty="0" smtClean="0"/>
              <a:t>Four Areas </a:t>
            </a:r>
            <a:r>
              <a:rPr lang="en-US" sz="2800" dirty="0" smtClean="0"/>
              <a:t>Dominate </a:t>
            </a:r>
            <a:r>
              <a:rPr lang="en-US" sz="2800" dirty="0" smtClean="0"/>
              <a:t>Safety and Security Threats</a:t>
            </a:r>
            <a:endParaRPr lang="en-US" sz="2800" dirty="0"/>
          </a:p>
        </p:txBody>
      </p:sp>
      <p:sp>
        <p:nvSpPr>
          <p:cNvPr id="8" name="Rectangle 3"/>
          <p:cNvSpPr>
            <a:spLocks noGrp="1" noChangeArrowheads="1"/>
          </p:cNvSpPr>
          <p:nvPr>
            <p:ph type="body" sz="half" idx="3"/>
          </p:nvPr>
        </p:nvSpPr>
        <p:spPr>
          <a:xfrm>
            <a:off x="4191000" y="1219200"/>
            <a:ext cx="4876800" cy="4800600"/>
          </a:xfrm>
        </p:spPr>
        <p:txBody>
          <a:bodyPr/>
          <a:lstStyle/>
          <a:p>
            <a:r>
              <a:rPr lang="en-US" sz="2000" b="1" dirty="0"/>
              <a:t>Evolving Infectious Diseases</a:t>
            </a:r>
            <a:r>
              <a:rPr lang="en-US" sz="2000" dirty="0"/>
              <a:t>-SARS-Avian Flu etc.</a:t>
            </a:r>
          </a:p>
          <a:p>
            <a:r>
              <a:rPr lang="en-US" sz="2000" b="1" dirty="0"/>
              <a:t>More Robust Natural Disasters </a:t>
            </a:r>
            <a:r>
              <a:rPr lang="en-US" sz="2000" dirty="0"/>
              <a:t>–</a:t>
            </a:r>
            <a:r>
              <a:rPr lang="en-US" sz="2000" dirty="0" smtClean="0"/>
              <a:t>Katrina-Floods, Sandy, </a:t>
            </a:r>
            <a:r>
              <a:rPr lang="en-US" sz="2000" dirty="0"/>
              <a:t>etc.</a:t>
            </a:r>
          </a:p>
          <a:p>
            <a:r>
              <a:rPr lang="en-US" sz="2000" b="1" dirty="0"/>
              <a:t>Increasing evidence of future Terrorist Threats </a:t>
            </a:r>
            <a:r>
              <a:rPr lang="en-US" sz="2000" dirty="0"/>
              <a:t>(Insider Threats, TME, TDT</a:t>
            </a:r>
            <a:r>
              <a:rPr lang="en-US" sz="2000" dirty="0" smtClean="0"/>
              <a:t>)</a:t>
            </a:r>
          </a:p>
          <a:p>
            <a:r>
              <a:rPr lang="en-US" sz="2000" b="1" dirty="0" smtClean="0"/>
              <a:t>Stakeholder Workplace </a:t>
            </a:r>
            <a:r>
              <a:rPr lang="en-US" sz="2000" dirty="0" smtClean="0"/>
              <a:t>Violence – Internal and External</a:t>
            </a:r>
            <a:endParaRPr lang="en-US" sz="2000" dirty="0"/>
          </a:p>
        </p:txBody>
      </p:sp>
      <p:pic>
        <p:nvPicPr>
          <p:cNvPr id="9" name="Picture 6" descr="smallpox"/>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38379" y="1447800"/>
            <a:ext cx="3752621" cy="2180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7" descr="hurricane-katrina-4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65220" y="3657600"/>
            <a:ext cx="3292380" cy="2812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601" y="3939449"/>
            <a:ext cx="2862509" cy="2194591"/>
          </a:xfrm>
          <a:prstGeom prst="rect">
            <a:avLst/>
          </a:prstGeom>
          <a:ln>
            <a:noFill/>
          </a:ln>
          <a:effectLst>
            <a:softEdge rad="112500"/>
          </a:effec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4971423"/>
            <a:ext cx="2320714" cy="12769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944187"/>
            <a:ext cx="2150645" cy="28442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3554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Appendix B – EOP Life Safety, Incident Stabilization and Property Conservation </a:t>
            </a:r>
            <a:r>
              <a:rPr lang="en-US" dirty="0" smtClean="0"/>
              <a:t>2</a:t>
            </a:r>
            <a:endParaRPr lang="en-US" dirty="0"/>
          </a:p>
        </p:txBody>
      </p:sp>
      <p:sp>
        <p:nvSpPr>
          <p:cNvPr id="6" name="TextBox 5"/>
          <p:cNvSpPr txBox="1"/>
          <p:nvPr/>
        </p:nvSpPr>
        <p:spPr>
          <a:xfrm>
            <a:off x="609600" y="2940518"/>
            <a:ext cx="2712028" cy="369332"/>
          </a:xfrm>
          <a:prstGeom prst="rect">
            <a:avLst/>
          </a:prstGeom>
          <a:noFill/>
        </p:spPr>
        <p:txBody>
          <a:bodyPr wrap="square" rtlCol="0">
            <a:spAutoFit/>
          </a:bodyPr>
          <a:lstStyle/>
          <a:p>
            <a:r>
              <a:rPr lang="en-US" dirty="0" smtClean="0"/>
              <a:t>Thunderstorm Events</a:t>
            </a:r>
            <a:endParaRPr lang="en-US" dirty="0"/>
          </a:p>
        </p:txBody>
      </p:sp>
      <p:sp>
        <p:nvSpPr>
          <p:cNvPr id="8" name="TextBox 7"/>
          <p:cNvSpPr txBox="1"/>
          <p:nvPr/>
        </p:nvSpPr>
        <p:spPr>
          <a:xfrm>
            <a:off x="3200400" y="2958399"/>
            <a:ext cx="3352800" cy="369332"/>
          </a:xfrm>
          <a:prstGeom prst="rect">
            <a:avLst/>
          </a:prstGeom>
          <a:noFill/>
        </p:spPr>
        <p:txBody>
          <a:bodyPr wrap="square" rtlCol="0">
            <a:spAutoFit/>
          </a:bodyPr>
          <a:lstStyle/>
          <a:p>
            <a:r>
              <a:rPr lang="en-US" dirty="0" smtClean="0"/>
              <a:t>Performance Objectives</a:t>
            </a:r>
            <a:endParaRPr lang="en-US" dirty="0"/>
          </a:p>
        </p:txBody>
      </p:sp>
      <p:sp>
        <p:nvSpPr>
          <p:cNvPr id="10" name="TextBox 9"/>
          <p:cNvSpPr txBox="1"/>
          <p:nvPr/>
        </p:nvSpPr>
        <p:spPr>
          <a:xfrm>
            <a:off x="6086300" y="2950218"/>
            <a:ext cx="2286000" cy="369332"/>
          </a:xfrm>
          <a:prstGeom prst="rect">
            <a:avLst/>
          </a:prstGeom>
          <a:noFill/>
        </p:spPr>
        <p:txBody>
          <a:bodyPr wrap="square" rtlCol="0">
            <a:spAutoFit/>
          </a:bodyPr>
          <a:lstStyle/>
          <a:p>
            <a:r>
              <a:rPr lang="en-US" dirty="0" smtClean="0"/>
              <a:t>Resource Ready 1</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58344956"/>
              </p:ext>
            </p:extLst>
          </p:nvPr>
        </p:nvGraphicFramePr>
        <p:xfrm>
          <a:off x="1524000" y="2090650"/>
          <a:ext cx="914400" cy="792163"/>
        </p:xfrm>
        <a:graphic>
          <a:graphicData uri="http://schemas.openxmlformats.org/presentationml/2006/ole">
            <mc:AlternateContent xmlns:mc="http://schemas.openxmlformats.org/markup-compatibility/2006">
              <mc:Choice xmlns:v="urn:schemas-microsoft-com:vml" Requires="v">
                <p:oleObj spid="_x0000_s30908" name="Packager Shell Object" showAsIcon="1" r:id="rId3" imgW="914400" imgH="792360" progId="Package">
                  <p:embed/>
                </p:oleObj>
              </mc:Choice>
              <mc:Fallback>
                <p:oleObj name="Packager Shell Object" showAsIcon="1" r:id="rId3" imgW="914400" imgH="792360" progId="Package">
                  <p:embed/>
                  <p:pic>
                    <p:nvPicPr>
                      <p:cNvPr id="0" name=""/>
                      <p:cNvPicPr/>
                      <p:nvPr/>
                    </p:nvPicPr>
                    <p:blipFill>
                      <a:blip r:embed="rId4"/>
                      <a:stretch>
                        <a:fillRect/>
                      </a:stretch>
                    </p:blipFill>
                    <p:spPr>
                      <a:xfrm>
                        <a:off x="1524000" y="2090650"/>
                        <a:ext cx="914400" cy="79216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848580749"/>
              </p:ext>
            </p:extLst>
          </p:nvPr>
        </p:nvGraphicFramePr>
        <p:xfrm>
          <a:off x="4038600" y="2148355"/>
          <a:ext cx="914400" cy="792163"/>
        </p:xfrm>
        <a:graphic>
          <a:graphicData uri="http://schemas.openxmlformats.org/presentationml/2006/ole">
            <mc:AlternateContent xmlns:mc="http://schemas.openxmlformats.org/markup-compatibility/2006">
              <mc:Choice xmlns:v="urn:schemas-microsoft-com:vml" Requires="v">
                <p:oleObj spid="_x0000_s30909" name="Packager Shell Object" showAsIcon="1" r:id="rId5" imgW="914400" imgH="792360" progId="Package">
                  <p:embed/>
                </p:oleObj>
              </mc:Choice>
              <mc:Fallback>
                <p:oleObj name="Packager Shell Object" showAsIcon="1" r:id="rId5" imgW="914400" imgH="792360" progId="Package">
                  <p:embed/>
                  <p:pic>
                    <p:nvPicPr>
                      <p:cNvPr id="0" name=""/>
                      <p:cNvPicPr/>
                      <p:nvPr/>
                    </p:nvPicPr>
                    <p:blipFill>
                      <a:blip r:embed="rId6"/>
                      <a:stretch>
                        <a:fillRect/>
                      </a:stretch>
                    </p:blipFill>
                    <p:spPr>
                      <a:xfrm>
                        <a:off x="4038600" y="2148355"/>
                        <a:ext cx="914400" cy="79216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761647084"/>
              </p:ext>
            </p:extLst>
          </p:nvPr>
        </p:nvGraphicFramePr>
        <p:xfrm>
          <a:off x="3003550" y="1066800"/>
          <a:ext cx="2984500" cy="863600"/>
        </p:xfrm>
        <a:graphic>
          <a:graphicData uri="http://schemas.openxmlformats.org/presentationml/2006/ole">
            <mc:AlternateContent xmlns:mc="http://schemas.openxmlformats.org/markup-compatibility/2006">
              <mc:Choice xmlns:v="urn:schemas-microsoft-com:vml" Requires="v">
                <p:oleObj spid="_x0000_s30910" name="Packager Shell Object" showAsIcon="1" r:id="rId7" imgW="2985120" imgH="863640" progId="Package">
                  <p:embed/>
                </p:oleObj>
              </mc:Choice>
              <mc:Fallback>
                <p:oleObj name="Packager Shell Object" showAsIcon="1" r:id="rId7" imgW="2985120" imgH="863640" progId="Package">
                  <p:embed/>
                  <p:pic>
                    <p:nvPicPr>
                      <p:cNvPr id="0" name=""/>
                      <p:cNvPicPr/>
                      <p:nvPr/>
                    </p:nvPicPr>
                    <p:blipFill>
                      <a:blip r:embed="rId8"/>
                      <a:stretch>
                        <a:fillRect/>
                      </a:stretch>
                    </p:blipFill>
                    <p:spPr>
                      <a:xfrm>
                        <a:off x="3003550" y="1066800"/>
                        <a:ext cx="2984500" cy="8636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342329185"/>
              </p:ext>
            </p:extLst>
          </p:nvPr>
        </p:nvGraphicFramePr>
        <p:xfrm>
          <a:off x="6781800" y="2014450"/>
          <a:ext cx="914400" cy="792163"/>
        </p:xfrm>
        <a:graphic>
          <a:graphicData uri="http://schemas.openxmlformats.org/presentationml/2006/ole">
            <mc:AlternateContent xmlns:mc="http://schemas.openxmlformats.org/markup-compatibility/2006">
              <mc:Choice xmlns:v="urn:schemas-microsoft-com:vml" Requires="v">
                <p:oleObj spid="_x0000_s30911" name="Packager Shell Object" showAsIcon="1" r:id="rId9" imgW="914400" imgH="792360" progId="Package">
                  <p:embed/>
                </p:oleObj>
              </mc:Choice>
              <mc:Fallback>
                <p:oleObj name="Packager Shell Object" showAsIcon="1" r:id="rId9" imgW="914400" imgH="792360" progId="Package">
                  <p:embed/>
                  <p:pic>
                    <p:nvPicPr>
                      <p:cNvPr id="0" name=""/>
                      <p:cNvPicPr/>
                      <p:nvPr/>
                    </p:nvPicPr>
                    <p:blipFill>
                      <a:blip r:embed="rId10"/>
                      <a:stretch>
                        <a:fillRect/>
                      </a:stretch>
                    </p:blipFill>
                    <p:spPr>
                      <a:xfrm>
                        <a:off x="6781800" y="2014450"/>
                        <a:ext cx="914400" cy="792163"/>
                      </a:xfrm>
                      <a:prstGeom prst="rect">
                        <a:avLst/>
                      </a:prstGeom>
                    </p:spPr>
                  </p:pic>
                </p:oleObj>
              </mc:Fallback>
            </mc:AlternateContent>
          </a:graphicData>
        </a:graphic>
      </p:graphicFrame>
      <p:sp>
        <p:nvSpPr>
          <p:cNvPr id="20" name="TextBox 19"/>
          <p:cNvSpPr txBox="1"/>
          <p:nvPr/>
        </p:nvSpPr>
        <p:spPr>
          <a:xfrm>
            <a:off x="838200" y="4540718"/>
            <a:ext cx="2286000" cy="369332"/>
          </a:xfrm>
          <a:prstGeom prst="rect">
            <a:avLst/>
          </a:prstGeom>
          <a:noFill/>
        </p:spPr>
        <p:txBody>
          <a:bodyPr wrap="square" rtlCol="0">
            <a:spAutoFit/>
          </a:bodyPr>
          <a:lstStyle/>
          <a:p>
            <a:r>
              <a:rPr lang="en-US" dirty="0" smtClean="0"/>
              <a:t>Resource Ready 2</a:t>
            </a:r>
            <a:endParaRPr lang="en-US" dirty="0"/>
          </a:p>
        </p:txBody>
      </p:sp>
      <p:sp>
        <p:nvSpPr>
          <p:cNvPr id="21" name="TextBox 20"/>
          <p:cNvSpPr txBox="1"/>
          <p:nvPr/>
        </p:nvSpPr>
        <p:spPr>
          <a:xfrm>
            <a:off x="3352800" y="4562300"/>
            <a:ext cx="2286000" cy="369332"/>
          </a:xfrm>
          <a:prstGeom prst="rect">
            <a:avLst/>
          </a:prstGeom>
          <a:noFill/>
        </p:spPr>
        <p:txBody>
          <a:bodyPr wrap="square" rtlCol="0">
            <a:spAutoFit/>
          </a:bodyPr>
          <a:lstStyle/>
          <a:p>
            <a:r>
              <a:rPr lang="en-US" dirty="0" smtClean="0"/>
              <a:t>Resource Ready 3</a:t>
            </a:r>
            <a:endParaRPr lang="en-US" dirty="0"/>
          </a:p>
        </p:txBody>
      </p:sp>
      <p:sp>
        <p:nvSpPr>
          <p:cNvPr id="22" name="TextBox 21"/>
          <p:cNvSpPr txBox="1"/>
          <p:nvPr/>
        </p:nvSpPr>
        <p:spPr>
          <a:xfrm>
            <a:off x="6096000" y="4583668"/>
            <a:ext cx="2286000" cy="369332"/>
          </a:xfrm>
          <a:prstGeom prst="rect">
            <a:avLst/>
          </a:prstGeom>
          <a:noFill/>
        </p:spPr>
        <p:txBody>
          <a:bodyPr wrap="square" rtlCol="0">
            <a:spAutoFit/>
          </a:bodyPr>
          <a:lstStyle/>
          <a:p>
            <a:r>
              <a:rPr lang="en-US" dirty="0" smtClean="0"/>
              <a:t>Resource Ready 4</a:t>
            </a:r>
            <a:endParaRPr lang="en-US" dirty="0"/>
          </a:p>
        </p:txBody>
      </p:sp>
      <p:graphicFrame>
        <p:nvGraphicFramePr>
          <p:cNvPr id="23" name="Object 22"/>
          <p:cNvGraphicFramePr>
            <a:graphicFrameLocks noChangeAspect="1"/>
          </p:cNvGraphicFramePr>
          <p:nvPr>
            <p:extLst>
              <p:ext uri="{D42A27DB-BD31-4B8C-83A1-F6EECF244321}">
                <p14:modId xmlns:p14="http://schemas.microsoft.com/office/powerpoint/2010/main" val="1107186332"/>
              </p:ext>
            </p:extLst>
          </p:nvPr>
        </p:nvGraphicFramePr>
        <p:xfrm>
          <a:off x="1524000" y="3614650"/>
          <a:ext cx="914400" cy="792163"/>
        </p:xfrm>
        <a:graphic>
          <a:graphicData uri="http://schemas.openxmlformats.org/presentationml/2006/ole">
            <mc:AlternateContent xmlns:mc="http://schemas.openxmlformats.org/markup-compatibility/2006">
              <mc:Choice xmlns:v="urn:schemas-microsoft-com:vml" Requires="v">
                <p:oleObj spid="_x0000_s30912" name="Packager Shell Object" showAsIcon="1" r:id="rId11" imgW="914400" imgH="792360" progId="Package">
                  <p:embed/>
                </p:oleObj>
              </mc:Choice>
              <mc:Fallback>
                <p:oleObj name="Packager Shell Object" showAsIcon="1" r:id="rId11" imgW="914400" imgH="792360" progId="Package">
                  <p:embed/>
                  <p:pic>
                    <p:nvPicPr>
                      <p:cNvPr id="0" name=""/>
                      <p:cNvPicPr/>
                      <p:nvPr/>
                    </p:nvPicPr>
                    <p:blipFill>
                      <a:blip r:embed="rId12"/>
                      <a:stretch>
                        <a:fillRect/>
                      </a:stretch>
                    </p:blipFill>
                    <p:spPr>
                      <a:xfrm>
                        <a:off x="1524000" y="3614650"/>
                        <a:ext cx="914400" cy="792163"/>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224772335"/>
              </p:ext>
            </p:extLst>
          </p:nvPr>
        </p:nvGraphicFramePr>
        <p:xfrm>
          <a:off x="4038600" y="3614650"/>
          <a:ext cx="914400" cy="792163"/>
        </p:xfrm>
        <a:graphic>
          <a:graphicData uri="http://schemas.openxmlformats.org/presentationml/2006/ole">
            <mc:AlternateContent xmlns:mc="http://schemas.openxmlformats.org/markup-compatibility/2006">
              <mc:Choice xmlns:v="urn:schemas-microsoft-com:vml" Requires="v">
                <p:oleObj spid="_x0000_s30913" name="Packager Shell Object" showAsIcon="1" r:id="rId13" imgW="914400" imgH="792360" progId="Package">
                  <p:embed/>
                </p:oleObj>
              </mc:Choice>
              <mc:Fallback>
                <p:oleObj name="Packager Shell Object" showAsIcon="1" r:id="rId13" imgW="914400" imgH="792360" progId="Package">
                  <p:embed/>
                  <p:pic>
                    <p:nvPicPr>
                      <p:cNvPr id="0" name=""/>
                      <p:cNvPicPr/>
                      <p:nvPr/>
                    </p:nvPicPr>
                    <p:blipFill>
                      <a:blip r:embed="rId14"/>
                      <a:stretch>
                        <a:fillRect/>
                      </a:stretch>
                    </p:blipFill>
                    <p:spPr>
                      <a:xfrm>
                        <a:off x="4038600" y="3614650"/>
                        <a:ext cx="914400" cy="792163"/>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935649608"/>
              </p:ext>
            </p:extLst>
          </p:nvPr>
        </p:nvGraphicFramePr>
        <p:xfrm>
          <a:off x="6772100" y="3741628"/>
          <a:ext cx="914400" cy="792163"/>
        </p:xfrm>
        <a:graphic>
          <a:graphicData uri="http://schemas.openxmlformats.org/presentationml/2006/ole">
            <mc:AlternateContent xmlns:mc="http://schemas.openxmlformats.org/markup-compatibility/2006">
              <mc:Choice xmlns:v="urn:schemas-microsoft-com:vml" Requires="v">
                <p:oleObj spid="_x0000_s30914" name="Packager Shell Object" showAsIcon="1" r:id="rId15" imgW="914400" imgH="792360" progId="Package">
                  <p:embed/>
                </p:oleObj>
              </mc:Choice>
              <mc:Fallback>
                <p:oleObj name="Packager Shell Object" showAsIcon="1" r:id="rId15" imgW="914400" imgH="792360" progId="Package">
                  <p:embed/>
                  <p:pic>
                    <p:nvPicPr>
                      <p:cNvPr id="0" name=""/>
                      <p:cNvPicPr/>
                      <p:nvPr/>
                    </p:nvPicPr>
                    <p:blipFill>
                      <a:blip r:embed="rId16"/>
                      <a:stretch>
                        <a:fillRect/>
                      </a:stretch>
                    </p:blipFill>
                    <p:spPr>
                      <a:xfrm>
                        <a:off x="6772100" y="3741628"/>
                        <a:ext cx="914400" cy="792163"/>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021612074"/>
              </p:ext>
            </p:extLst>
          </p:nvPr>
        </p:nvGraphicFramePr>
        <p:xfrm>
          <a:off x="1508414" y="5198726"/>
          <a:ext cx="914400" cy="792163"/>
        </p:xfrm>
        <a:graphic>
          <a:graphicData uri="http://schemas.openxmlformats.org/presentationml/2006/ole">
            <mc:AlternateContent xmlns:mc="http://schemas.openxmlformats.org/markup-compatibility/2006">
              <mc:Choice xmlns:v="urn:schemas-microsoft-com:vml" Requires="v">
                <p:oleObj spid="_x0000_s30915" name="Packager Shell Object" showAsIcon="1" r:id="rId17" imgW="914400" imgH="792360" progId="Package">
                  <p:embed/>
                </p:oleObj>
              </mc:Choice>
              <mc:Fallback>
                <p:oleObj name="Packager Shell Object" showAsIcon="1" r:id="rId17" imgW="914400" imgH="792360" progId="Package">
                  <p:embed/>
                  <p:pic>
                    <p:nvPicPr>
                      <p:cNvPr id="0" name=""/>
                      <p:cNvPicPr/>
                      <p:nvPr/>
                    </p:nvPicPr>
                    <p:blipFill>
                      <a:blip r:embed="rId18"/>
                      <a:stretch>
                        <a:fillRect/>
                      </a:stretch>
                    </p:blipFill>
                    <p:spPr>
                      <a:xfrm>
                        <a:off x="1508414" y="5198726"/>
                        <a:ext cx="914400" cy="792163"/>
                      </a:xfrm>
                      <a:prstGeom prst="rect">
                        <a:avLst/>
                      </a:prstGeom>
                    </p:spPr>
                  </p:pic>
                </p:oleObj>
              </mc:Fallback>
            </mc:AlternateContent>
          </a:graphicData>
        </a:graphic>
      </p:graphicFrame>
      <p:sp>
        <p:nvSpPr>
          <p:cNvPr id="27" name="TextBox 26"/>
          <p:cNvSpPr txBox="1"/>
          <p:nvPr/>
        </p:nvSpPr>
        <p:spPr>
          <a:xfrm>
            <a:off x="838200" y="5955268"/>
            <a:ext cx="2286000" cy="369332"/>
          </a:xfrm>
          <a:prstGeom prst="rect">
            <a:avLst/>
          </a:prstGeom>
          <a:noFill/>
        </p:spPr>
        <p:txBody>
          <a:bodyPr wrap="square" rtlCol="0">
            <a:spAutoFit/>
          </a:bodyPr>
          <a:lstStyle/>
          <a:p>
            <a:r>
              <a:rPr lang="en-US" dirty="0" smtClean="0"/>
              <a:t>Training Ready 1</a:t>
            </a:r>
            <a:endParaRPr lang="en-US" dirty="0"/>
          </a:p>
        </p:txBody>
      </p:sp>
      <p:sp>
        <p:nvSpPr>
          <p:cNvPr id="29" name="TextBox 28"/>
          <p:cNvSpPr txBox="1"/>
          <p:nvPr/>
        </p:nvSpPr>
        <p:spPr>
          <a:xfrm>
            <a:off x="3071555" y="5992676"/>
            <a:ext cx="3024445" cy="369332"/>
          </a:xfrm>
          <a:prstGeom prst="rect">
            <a:avLst/>
          </a:prstGeom>
          <a:noFill/>
        </p:spPr>
        <p:txBody>
          <a:bodyPr wrap="square" rtlCol="0">
            <a:spAutoFit/>
          </a:bodyPr>
          <a:lstStyle/>
          <a:p>
            <a:r>
              <a:rPr lang="en-US" dirty="0" smtClean="0"/>
              <a:t>Testing and Exercise</a:t>
            </a:r>
            <a:endParaRPr lang="en-US" dirty="0"/>
          </a:p>
        </p:txBody>
      </p:sp>
      <p:graphicFrame>
        <p:nvGraphicFramePr>
          <p:cNvPr id="30" name="Object 29"/>
          <p:cNvGraphicFramePr>
            <a:graphicFrameLocks noChangeAspect="1"/>
          </p:cNvGraphicFramePr>
          <p:nvPr>
            <p:extLst>
              <p:ext uri="{D42A27DB-BD31-4B8C-83A1-F6EECF244321}">
                <p14:modId xmlns:p14="http://schemas.microsoft.com/office/powerpoint/2010/main" val="1095403078"/>
              </p:ext>
            </p:extLst>
          </p:nvPr>
        </p:nvGraphicFramePr>
        <p:xfrm>
          <a:off x="4038600" y="5163105"/>
          <a:ext cx="914400" cy="792163"/>
        </p:xfrm>
        <a:graphic>
          <a:graphicData uri="http://schemas.openxmlformats.org/presentationml/2006/ole">
            <mc:AlternateContent xmlns:mc="http://schemas.openxmlformats.org/markup-compatibility/2006">
              <mc:Choice xmlns:v="urn:schemas-microsoft-com:vml" Requires="v">
                <p:oleObj spid="_x0000_s30916" name="Packager Shell Object" showAsIcon="1" r:id="rId19" imgW="914400" imgH="792360" progId="Package">
                  <p:embed/>
                </p:oleObj>
              </mc:Choice>
              <mc:Fallback>
                <p:oleObj name="Packager Shell Object" showAsIcon="1" r:id="rId19" imgW="914400" imgH="792360" progId="Package">
                  <p:embed/>
                  <p:pic>
                    <p:nvPicPr>
                      <p:cNvPr id="0" name=""/>
                      <p:cNvPicPr/>
                      <p:nvPr/>
                    </p:nvPicPr>
                    <p:blipFill>
                      <a:blip r:embed="rId20"/>
                      <a:stretch>
                        <a:fillRect/>
                      </a:stretch>
                    </p:blipFill>
                    <p:spPr>
                      <a:xfrm>
                        <a:off x="4038600" y="5163105"/>
                        <a:ext cx="914400" cy="792163"/>
                      </a:xfrm>
                      <a:prstGeom prst="rect">
                        <a:avLst/>
                      </a:prstGeom>
                    </p:spPr>
                  </p:pic>
                </p:oleObj>
              </mc:Fallback>
            </mc:AlternateContent>
          </a:graphicData>
        </a:graphic>
      </p:graphicFrame>
      <p:sp>
        <p:nvSpPr>
          <p:cNvPr id="31" name="Footer Placeholder 4"/>
          <p:cNvSpPr>
            <a:spLocks noGrp="1"/>
          </p:cNvSpPr>
          <p:nvPr>
            <p:ph type="ftr" sz="quarter" idx="4294967295"/>
          </p:nvPr>
        </p:nvSpPr>
        <p:spPr>
          <a:xfrm>
            <a:off x="3124200" y="6596901"/>
            <a:ext cx="2895600" cy="152400"/>
          </a:xfrm>
          <a:prstGeom prst="rect">
            <a:avLst/>
          </a:prstGeom>
        </p:spPr>
        <p:txBody>
          <a:bodyPr/>
          <a:lstStyle/>
          <a:p>
            <a:pPr algn="ctr"/>
            <a:r>
              <a:rPr lang="en-US" altLang="en-US" dirty="0" smtClean="0"/>
              <a:t>www.CHCER.net</a:t>
            </a:r>
            <a:endParaRPr lang="en-US" altLang="en-US" sz="1400" dirty="0">
              <a:latin typeface="Times New Roman" pitchFamily="18" charset="0"/>
            </a:endParaRPr>
          </a:p>
        </p:txBody>
      </p:sp>
    </p:spTree>
    <p:extLst>
      <p:ext uri="{BB962C8B-B14F-4D97-AF65-F5344CB8AC3E}">
        <p14:creationId xmlns:p14="http://schemas.microsoft.com/office/powerpoint/2010/main" val="20019291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49000" b="-4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38200" y="1828800"/>
            <a:ext cx="7924800" cy="3657600"/>
          </a:xfrm>
          <a:solidFill>
            <a:schemeClr val="bg1">
              <a:lumMod val="95000"/>
            </a:schemeClr>
          </a:solidFill>
        </p:spPr>
        <p:txBody>
          <a:bodyPr/>
          <a:lstStyle/>
          <a:p>
            <a:pPr algn="ctr"/>
            <a:r>
              <a:rPr lang="en-US" sz="2800" dirty="0" smtClean="0"/>
              <a:t/>
            </a:r>
            <a:br>
              <a:rPr lang="en-US" sz="2800" dirty="0" smtClean="0"/>
            </a:br>
            <a:r>
              <a:rPr lang="en-US" sz="2800" dirty="0"/>
              <a:t/>
            </a:r>
            <a:br>
              <a:rPr lang="en-US" sz="2800" dirty="0"/>
            </a:br>
            <a:r>
              <a:rPr lang="en-US" sz="2800" dirty="0"/>
              <a:t>Center for HealthCare Emergency Readiness </a:t>
            </a:r>
            <a:br>
              <a:rPr lang="en-US" sz="2800" dirty="0"/>
            </a:br>
            <a:r>
              <a:rPr lang="en-US" sz="2800" dirty="0" smtClean="0"/>
              <a:t/>
            </a:r>
            <a:br>
              <a:rPr lang="en-US" sz="2800" dirty="0" smtClean="0"/>
            </a:br>
            <a:r>
              <a:rPr lang="en-US" sz="2400" dirty="0" smtClean="0"/>
              <a:t>2200 </a:t>
            </a:r>
            <a:r>
              <a:rPr lang="en-US" sz="2400" dirty="0"/>
              <a:t>21st </a:t>
            </a:r>
            <a:r>
              <a:rPr lang="en-US" sz="2400" dirty="0" smtClean="0"/>
              <a:t>Avenue </a:t>
            </a:r>
            <a:r>
              <a:rPr lang="en-US" sz="2400" dirty="0"/>
              <a:t>South, Suite 221 Nashville, TN 37212</a:t>
            </a:r>
            <a:br>
              <a:rPr lang="en-US" sz="2400" dirty="0"/>
            </a:br>
            <a:r>
              <a:rPr lang="en-US" sz="2400" dirty="0" smtClean="0"/>
              <a:t/>
            </a:r>
            <a:br>
              <a:rPr lang="en-US" sz="2400" dirty="0" smtClean="0"/>
            </a:br>
            <a:r>
              <a:rPr lang="en-US" sz="2400" dirty="0" smtClean="0"/>
              <a:t>Email</a:t>
            </a:r>
            <a:r>
              <a:rPr lang="en-US" sz="2400" dirty="0"/>
              <a:t>: info@CHCER.org</a:t>
            </a:r>
            <a:br>
              <a:rPr lang="en-US" sz="2400" dirty="0"/>
            </a:br>
            <a:r>
              <a:rPr lang="en-US" sz="2400" dirty="0" smtClean="0"/>
              <a:t/>
            </a:r>
            <a:br>
              <a:rPr lang="en-US" sz="2400" dirty="0" smtClean="0"/>
            </a:br>
            <a:r>
              <a:rPr lang="en-US" sz="2400" dirty="0" smtClean="0"/>
              <a:t>Phone</a:t>
            </a:r>
            <a:r>
              <a:rPr lang="en-US" sz="2400" dirty="0"/>
              <a:t>: (615)385-3200 Fax: (615)386-9094 </a:t>
            </a:r>
            <a:r>
              <a:rPr lang="en-US" sz="2400" dirty="0" smtClean="0"/>
              <a:t/>
            </a:r>
            <a:br>
              <a:rPr lang="en-US" sz="2400" dirty="0" smtClean="0"/>
            </a:br>
            <a:r>
              <a:rPr lang="en-US" sz="2400" dirty="0"/>
              <a:t/>
            </a:r>
            <a:br>
              <a:rPr lang="en-US" sz="2400" dirty="0"/>
            </a:br>
            <a:r>
              <a:rPr lang="en-US" sz="2400" dirty="0">
                <a:hlinkClick r:id="rId3"/>
              </a:rPr>
              <a:t>WWW.CHCER.NET</a:t>
            </a:r>
            <a:r>
              <a:rPr lang="en-US" sz="2400" dirty="0"/>
              <a:t> or </a:t>
            </a:r>
            <a:r>
              <a:rPr lang="en-US" sz="2400" dirty="0">
                <a:hlinkClick r:id="rId4"/>
              </a:rPr>
              <a:t>WWW.CHCER.ORG</a:t>
            </a:r>
            <a:r>
              <a:rPr lang="en-US" sz="2400" dirty="0"/>
              <a:t/>
            </a:r>
            <a:br>
              <a:rPr lang="en-US" sz="2400" dirty="0"/>
            </a:br>
            <a:endParaRPr lang="en-US" sz="2800" dirty="0"/>
          </a:p>
        </p:txBody>
      </p:sp>
    </p:spTree>
    <p:extLst>
      <p:ext uri="{BB962C8B-B14F-4D97-AF65-F5344CB8AC3E}">
        <p14:creationId xmlns:p14="http://schemas.microsoft.com/office/powerpoint/2010/main" val="3115486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0" name="Rectangle 2"/>
          <p:cNvSpPr>
            <a:spLocks noGrp="1" noChangeArrowheads="1"/>
          </p:cNvSpPr>
          <p:nvPr>
            <p:ph type="ctrTitle"/>
          </p:nvPr>
        </p:nvSpPr>
        <p:spPr>
          <a:xfrm>
            <a:off x="533400" y="2057400"/>
            <a:ext cx="8229600" cy="1524000"/>
          </a:xfrm>
        </p:spPr>
        <p:txBody>
          <a:bodyPr/>
          <a:lstStyle/>
          <a:p>
            <a:pPr algn="ctr"/>
            <a:r>
              <a:rPr lang="en-US" sz="3600" dirty="0">
                <a:solidFill>
                  <a:schemeClr val="accent1"/>
                </a:solidFill>
              </a:rPr>
              <a:t>Common Myths and Realities Concerning Healthcare Community </a:t>
            </a:r>
            <a:r>
              <a:rPr lang="en-US" sz="3600" dirty="0" smtClean="0">
                <a:solidFill>
                  <a:schemeClr val="accent1"/>
                </a:solidFill>
              </a:rPr>
              <a:t>Threats </a:t>
            </a:r>
            <a:br>
              <a:rPr lang="en-US" sz="3600" dirty="0" smtClean="0">
                <a:solidFill>
                  <a:schemeClr val="accent1"/>
                </a:solidFill>
              </a:rPr>
            </a:br>
            <a:r>
              <a:rPr lang="en-US" sz="2800" i="1" dirty="0" smtClean="0">
                <a:solidFill>
                  <a:schemeClr val="accent1"/>
                </a:solidFill>
              </a:rPr>
              <a:t>Prologue to 2012 Update</a:t>
            </a:r>
            <a:endParaRPr lang="en-US" sz="3600" i="1" dirty="0">
              <a:solidFill>
                <a:schemeClr val="accent1"/>
              </a:solidFill>
            </a:endParaRPr>
          </a:p>
        </p:txBody>
      </p:sp>
      <p:pic>
        <p:nvPicPr>
          <p:cNvPr id="1676291" name="Picture 3" descr="GRANDPA'S GROUP 2003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5688" cy="1066800"/>
          </a:xfrm>
          <a:prstGeom prst="rect">
            <a:avLst/>
          </a:prstGeom>
          <a:noFill/>
          <a:extLst>
            <a:ext uri="{909E8E84-426E-40DD-AFC4-6F175D3DCCD1}">
              <a14:hiddenFill xmlns:a14="http://schemas.microsoft.com/office/drawing/2010/main">
                <a:solidFill>
                  <a:srgbClr val="FFFFFF"/>
                </a:solidFill>
              </a14:hiddenFill>
            </a:ext>
          </a:extLst>
        </p:spPr>
      </p:pic>
      <p:sp>
        <p:nvSpPr>
          <p:cNvPr id="1676295" name="Text Box 7"/>
          <p:cNvSpPr txBox="1">
            <a:spLocks noChangeArrowheads="1"/>
          </p:cNvSpPr>
          <p:nvPr/>
        </p:nvSpPr>
        <p:spPr bwMode="auto">
          <a:xfrm>
            <a:off x="1905000" y="12954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u="none" dirty="0" smtClean="0"/>
              <a:t>October 2012</a:t>
            </a:r>
            <a:endParaRPr lang="en-US" sz="2400" u="none" dirty="0"/>
          </a:p>
        </p:txBody>
      </p:sp>
      <p:sp>
        <p:nvSpPr>
          <p:cNvPr id="5" name="Rectangle 11"/>
          <p:cNvSpPr txBox="1">
            <a:spLocks noChangeArrowheads="1"/>
          </p:cNvSpPr>
          <p:nvPr/>
        </p:nvSpPr>
        <p:spPr bwMode="auto">
          <a:xfrm>
            <a:off x="304800" y="4114800"/>
            <a:ext cx="8305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1800" dirty="0" smtClean="0">
                <a:solidFill>
                  <a:srgbClr val="CC3300"/>
                </a:solidFill>
              </a:rPr>
              <a:t>This is a “living” presentation and is updated periodically to reflect the changing nature of threats to Public Health and Healthcare Sector. This revision was completed in the third quarter of 2012.</a:t>
            </a:r>
          </a:p>
          <a:p>
            <a:pPr marL="0" indent="0">
              <a:lnSpc>
                <a:spcPct val="80000"/>
              </a:lnSpc>
              <a:buNone/>
            </a:pPr>
            <a:endParaRPr lang="en-US" sz="1800" dirty="0">
              <a:solidFill>
                <a:srgbClr val="CC3300"/>
              </a:solidFill>
            </a:endParaRPr>
          </a:p>
          <a:p>
            <a:pPr marL="0" indent="0">
              <a:lnSpc>
                <a:spcPct val="80000"/>
              </a:lnSpc>
              <a:buNone/>
            </a:pPr>
            <a:r>
              <a:rPr lang="en-US" sz="1800" dirty="0" smtClean="0">
                <a:solidFill>
                  <a:srgbClr val="CC3300"/>
                </a:solidFill>
              </a:rPr>
              <a:t>We have been surprised and disappointed at the lack of in-depth healthcare media coverage of all hazards, particularly coverage of super-storm Sandy. </a:t>
            </a:r>
            <a:r>
              <a:rPr lang="en-US" sz="1800" dirty="0" smtClean="0">
                <a:solidFill>
                  <a:srgbClr val="CC3300"/>
                </a:solidFill>
              </a:rPr>
              <a:t>The same mistakes that were made during preparation and response to TS Allison (2001) and Hurricane Katrina (2005) were lessons not learned by NYC in responding to Sandy – with a little more flooding it could have easily been of repeat of the 334 bodies recovered from Katrina hospitals and nursing homes. </a:t>
            </a:r>
            <a:endParaRPr lang="en-US" sz="1800" dirty="0"/>
          </a:p>
        </p:txBody>
      </p:sp>
    </p:spTree>
    <p:extLst>
      <p:ext uri="{BB962C8B-B14F-4D97-AF65-F5344CB8AC3E}">
        <p14:creationId xmlns:p14="http://schemas.microsoft.com/office/powerpoint/2010/main" val="1870642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954" name="Rectangle 10"/>
          <p:cNvSpPr>
            <a:spLocks noGrp="1" noChangeArrowheads="1"/>
          </p:cNvSpPr>
          <p:nvPr>
            <p:ph type="title"/>
          </p:nvPr>
        </p:nvSpPr>
        <p:spPr/>
        <p:txBody>
          <a:bodyPr/>
          <a:lstStyle/>
          <a:p>
            <a:r>
              <a:rPr lang="en-US" sz="2800" dirty="0" smtClean="0">
                <a:solidFill>
                  <a:srgbClr val="000000"/>
                </a:solidFill>
              </a:rPr>
              <a:t>Myth 1 – The Government is Ready to Help</a:t>
            </a:r>
            <a:endParaRPr lang="en-US" sz="2800" dirty="0"/>
          </a:p>
        </p:txBody>
      </p:sp>
      <p:sp>
        <p:nvSpPr>
          <p:cNvPr id="1618955" name="Rectangle 11"/>
          <p:cNvSpPr>
            <a:spLocks noGrp="1" noChangeArrowheads="1"/>
          </p:cNvSpPr>
          <p:nvPr>
            <p:ph type="body" sz="half" idx="1"/>
          </p:nvPr>
        </p:nvSpPr>
        <p:spPr>
          <a:xfrm>
            <a:off x="152400" y="1905000"/>
            <a:ext cx="3962400" cy="1333500"/>
          </a:xfrm>
          <a:solidFill>
            <a:schemeClr val="bg1">
              <a:lumMod val="95000"/>
            </a:schemeClr>
          </a:solidFill>
          <a:ln>
            <a:solidFill>
              <a:schemeClr val="accent1"/>
            </a:solidFill>
          </a:ln>
        </p:spPr>
        <p:txBody>
          <a:bodyPr/>
          <a:lstStyle/>
          <a:p>
            <a:pPr>
              <a:lnSpc>
                <a:spcPct val="80000"/>
              </a:lnSpc>
            </a:pPr>
            <a:r>
              <a:rPr lang="en-US" sz="2400" b="1" dirty="0" smtClean="0">
                <a:solidFill>
                  <a:srgbClr val="CC3300"/>
                </a:solidFill>
              </a:rPr>
              <a:t>Myth</a:t>
            </a:r>
          </a:p>
          <a:p>
            <a:pPr marL="0" indent="0">
              <a:lnSpc>
                <a:spcPct val="80000"/>
              </a:lnSpc>
              <a:buNone/>
            </a:pPr>
            <a:r>
              <a:rPr lang="en-US" dirty="0" smtClean="0"/>
              <a:t>The nation’s healthcare community is prepared to respond to an increasingly hostile environment.</a:t>
            </a:r>
            <a:endParaRPr lang="en-US" dirty="0"/>
          </a:p>
        </p:txBody>
      </p:sp>
      <p:sp>
        <p:nvSpPr>
          <p:cNvPr id="1618956" name="Rectangle 12"/>
          <p:cNvSpPr>
            <a:spLocks noGrp="1" noChangeArrowheads="1"/>
          </p:cNvSpPr>
          <p:nvPr>
            <p:ph type="body" sz="half" idx="2"/>
          </p:nvPr>
        </p:nvSpPr>
        <p:spPr>
          <a:xfrm>
            <a:off x="4648200" y="1143000"/>
            <a:ext cx="4267200" cy="4800600"/>
          </a:xfrm>
        </p:spPr>
        <p:txBody>
          <a:bodyPr/>
          <a:lstStyle/>
          <a:p>
            <a:pPr>
              <a:lnSpc>
                <a:spcPct val="80000"/>
              </a:lnSpc>
            </a:pPr>
            <a:r>
              <a:rPr lang="en-US" sz="2800" b="1" dirty="0">
                <a:solidFill>
                  <a:srgbClr val="0000FF"/>
                </a:solidFill>
              </a:rPr>
              <a:t>Reality</a:t>
            </a:r>
            <a:br>
              <a:rPr lang="en-US" sz="2800" b="1" dirty="0">
                <a:solidFill>
                  <a:srgbClr val="0000FF"/>
                </a:solidFill>
              </a:rPr>
            </a:br>
            <a:r>
              <a:rPr lang="en-US" sz="1800" dirty="0"/>
              <a:t>The National Response Plan, through the National Incident Management System, provides for </a:t>
            </a:r>
            <a:r>
              <a:rPr lang="en-US" sz="1800" b="1" i="1" u="sng" dirty="0"/>
              <a:t>limited assistance for the first seventy-two (72) </a:t>
            </a:r>
            <a:r>
              <a:rPr lang="en-US" sz="1800" b="1" i="1" u="sng" dirty="0" smtClean="0">
                <a:solidFill>
                  <a:srgbClr val="FF0000"/>
                </a:solidFill>
              </a:rPr>
              <a:t>(96)</a:t>
            </a:r>
            <a:r>
              <a:rPr lang="en-US" sz="1800" b="1" i="1" u="sng" dirty="0" smtClean="0"/>
              <a:t> hours </a:t>
            </a:r>
            <a:r>
              <a:rPr lang="en-US" sz="1800" b="1" i="1" u="sng" dirty="0"/>
              <a:t>following a significant </a:t>
            </a:r>
            <a:r>
              <a:rPr lang="en-US" sz="1800" b="1" i="1" u="sng" dirty="0" smtClean="0"/>
              <a:t>ALL HAZARDS event</a:t>
            </a:r>
            <a:r>
              <a:rPr lang="en-US" sz="1800" b="1" i="1" u="sng" dirty="0"/>
              <a:t>.</a:t>
            </a:r>
            <a:r>
              <a:rPr lang="en-US" sz="1800" dirty="0"/>
              <a:t> </a:t>
            </a:r>
            <a:r>
              <a:rPr lang="en-US" sz="1800" dirty="0" smtClean="0"/>
              <a:t/>
            </a:r>
            <a:br>
              <a:rPr lang="en-US" sz="1800" dirty="0" smtClean="0"/>
            </a:br>
            <a:endParaRPr lang="en-US" sz="1800" dirty="0" smtClean="0"/>
          </a:p>
          <a:p>
            <a:pPr>
              <a:lnSpc>
                <a:spcPct val="80000"/>
              </a:lnSpc>
            </a:pPr>
            <a:r>
              <a:rPr lang="en-US" sz="1800" dirty="0" smtClean="0"/>
              <a:t>The </a:t>
            </a:r>
            <a:r>
              <a:rPr lang="en-US" sz="1800" dirty="0"/>
              <a:t>timeliness of federal level assistance is a function of the nature of the incident, the national security estimates, and federal mission priorities. Multiple national incidents may delay federal assistance for unknown time frames. An organization's survival depends on its own vigilance and application of the Readiness elements of:     </a:t>
            </a:r>
          </a:p>
          <a:p>
            <a:pPr>
              <a:lnSpc>
                <a:spcPct val="80000"/>
              </a:lnSpc>
            </a:pPr>
            <a:r>
              <a:rPr lang="en-US" b="1" dirty="0"/>
              <a:t>Mitigation </a:t>
            </a:r>
          </a:p>
          <a:p>
            <a:pPr>
              <a:lnSpc>
                <a:spcPct val="80000"/>
              </a:lnSpc>
            </a:pPr>
            <a:r>
              <a:rPr lang="en-US" b="1" dirty="0"/>
              <a:t>Preparation </a:t>
            </a:r>
          </a:p>
          <a:p>
            <a:pPr>
              <a:lnSpc>
                <a:spcPct val="80000"/>
              </a:lnSpc>
            </a:pPr>
            <a:r>
              <a:rPr lang="en-US" b="1" dirty="0"/>
              <a:t>Response </a:t>
            </a:r>
          </a:p>
          <a:p>
            <a:pPr>
              <a:lnSpc>
                <a:spcPct val="80000"/>
              </a:lnSpc>
            </a:pPr>
            <a:r>
              <a:rPr lang="en-US" b="1" dirty="0"/>
              <a:t>Recovery </a:t>
            </a:r>
          </a:p>
        </p:txBody>
      </p:sp>
      <p:sp>
        <p:nvSpPr>
          <p:cNvPr id="1618959" name="AutoShape 15"/>
          <p:cNvSpPr>
            <a:spLocks noChangeArrowheads="1"/>
          </p:cNvSpPr>
          <p:nvPr/>
        </p:nvSpPr>
        <p:spPr bwMode="auto">
          <a:xfrm rot="5400000">
            <a:off x="3581400" y="32385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Rectangle 11"/>
          <p:cNvSpPr txBox="1">
            <a:spLocks noChangeArrowheads="1"/>
          </p:cNvSpPr>
          <p:nvPr/>
        </p:nvSpPr>
        <p:spPr bwMode="auto">
          <a:xfrm>
            <a:off x="152400" y="3657600"/>
            <a:ext cx="3962400" cy="13335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Example:</a:t>
            </a:r>
          </a:p>
          <a:p>
            <a:pPr marL="0" indent="0">
              <a:lnSpc>
                <a:spcPct val="80000"/>
              </a:lnSpc>
              <a:buFontTx/>
              <a:buNone/>
            </a:pPr>
            <a:r>
              <a:rPr lang="en-US" dirty="0" smtClean="0">
                <a:solidFill>
                  <a:srgbClr val="FF0000"/>
                </a:solidFill>
              </a:rPr>
              <a:t>Re-prioritization of assets away from Hugo to San Francisco Earthquake Event.</a:t>
            </a:r>
            <a:endParaRPr lang="en-US" dirty="0">
              <a:solidFill>
                <a:srgbClr val="FF0000"/>
              </a:solidFill>
            </a:endParaRPr>
          </a:p>
        </p:txBody>
      </p:sp>
    </p:spTree>
    <p:extLst>
      <p:ext uri="{BB962C8B-B14F-4D97-AF65-F5344CB8AC3E}">
        <p14:creationId xmlns:p14="http://schemas.microsoft.com/office/powerpoint/2010/main" val="790905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895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0"/>
                                          </p:stCondLst>
                                        </p:cTn>
                                        <p:tgtEl>
                                          <p:spTgt spid="16189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18956"/>
                                        </p:tgtEl>
                                        <p:attrNameLst>
                                          <p:attrName>style.visibility</p:attrName>
                                        </p:attrNameLst>
                                      </p:cBhvr>
                                      <p:to>
                                        <p:strVal val="visible"/>
                                      </p:to>
                                    </p:set>
                                    <p:anim calcmode="lin" valueType="num">
                                      <p:cBhvr>
                                        <p:cTn id="14" dur="1000" fill="hold"/>
                                        <p:tgtEl>
                                          <p:spTgt spid="1618956"/>
                                        </p:tgtEl>
                                        <p:attrNameLst>
                                          <p:attrName>ppt_w</p:attrName>
                                        </p:attrNameLst>
                                      </p:cBhvr>
                                      <p:tavLst>
                                        <p:tav tm="0">
                                          <p:val>
                                            <p:strVal val="#ppt_w*0.70"/>
                                          </p:val>
                                        </p:tav>
                                        <p:tav tm="100000">
                                          <p:val>
                                            <p:strVal val="#ppt_w"/>
                                          </p:val>
                                        </p:tav>
                                      </p:tavLst>
                                    </p:anim>
                                    <p:anim calcmode="lin" valueType="num">
                                      <p:cBhvr>
                                        <p:cTn id="15" dur="1000" fill="hold"/>
                                        <p:tgtEl>
                                          <p:spTgt spid="1618956"/>
                                        </p:tgtEl>
                                        <p:attrNameLst>
                                          <p:attrName>ppt_h</p:attrName>
                                        </p:attrNameLst>
                                      </p:cBhvr>
                                      <p:tavLst>
                                        <p:tav tm="0">
                                          <p:val>
                                            <p:strVal val="#ppt_h"/>
                                          </p:val>
                                        </p:tav>
                                        <p:tav tm="100000">
                                          <p:val>
                                            <p:strVal val="#ppt_h"/>
                                          </p:val>
                                        </p:tav>
                                      </p:tavLst>
                                    </p:anim>
                                    <p:animEffect transition="in" filter="fade">
                                      <p:cBhvr>
                                        <p:cTn id="16" dur="1000"/>
                                        <p:tgtEl>
                                          <p:spTgt spid="161895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955" grpId="0" animBg="1"/>
      <p:bldP spid="1618956" grpId="0"/>
      <p:bldP spid="1618959"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4068" name="Rectangle 4"/>
          <p:cNvSpPr>
            <a:spLocks noGrp="1" noChangeArrowheads="1"/>
          </p:cNvSpPr>
          <p:nvPr>
            <p:ph type="title"/>
          </p:nvPr>
        </p:nvSpPr>
        <p:spPr/>
        <p:txBody>
          <a:bodyPr/>
          <a:lstStyle/>
          <a:p>
            <a:r>
              <a:rPr lang="en-US" sz="2800" dirty="0"/>
              <a:t>Coverage Gap in Outside Healthcare Response</a:t>
            </a:r>
          </a:p>
        </p:txBody>
      </p:sp>
      <p:sp>
        <p:nvSpPr>
          <p:cNvPr id="1624070" name="Rectangle 6"/>
          <p:cNvSpPr>
            <a:spLocks noGrp="1" noChangeArrowheads="1"/>
          </p:cNvSpPr>
          <p:nvPr>
            <p:ph type="body" sz="half" idx="2"/>
          </p:nvPr>
        </p:nvSpPr>
        <p:spPr>
          <a:xfrm>
            <a:off x="4724400" y="1371600"/>
            <a:ext cx="4191000" cy="1922463"/>
          </a:xfrm>
          <a:solidFill>
            <a:schemeClr val="bg1">
              <a:lumMod val="95000"/>
            </a:schemeClr>
          </a:solidFill>
          <a:ln>
            <a:solidFill>
              <a:schemeClr val="accent1"/>
            </a:solidFill>
          </a:ln>
        </p:spPr>
        <p:txBody>
          <a:bodyPr/>
          <a:lstStyle/>
          <a:p>
            <a:pPr marL="225425" indent="-225425">
              <a:buFont typeface="+mj-lt"/>
              <a:buAutoNum type="arabicPeriod"/>
            </a:pPr>
            <a:r>
              <a:rPr lang="en-US" sz="2000" b="1" dirty="0" smtClean="0"/>
              <a:t> </a:t>
            </a:r>
            <a:r>
              <a:rPr lang="en-US" sz="2000" b="1" dirty="0"/>
              <a:t>Event</a:t>
            </a:r>
          </a:p>
          <a:p>
            <a:pPr marL="225425" indent="-225425">
              <a:buFont typeface="+mj-lt"/>
              <a:buAutoNum type="arabicPeriod"/>
            </a:pPr>
            <a:r>
              <a:rPr lang="en-US" sz="2000" b="1" dirty="0" smtClean="0"/>
              <a:t> Pre-Incident </a:t>
            </a:r>
            <a:r>
              <a:rPr lang="en-US" sz="2000" b="1" dirty="0"/>
              <a:t>Capability</a:t>
            </a:r>
          </a:p>
          <a:p>
            <a:pPr marL="225425" indent="-225425">
              <a:buFont typeface="+mj-lt"/>
              <a:buAutoNum type="arabicPeriod"/>
            </a:pPr>
            <a:r>
              <a:rPr lang="en-US" sz="2000" b="1" dirty="0" smtClean="0"/>
              <a:t> Local </a:t>
            </a:r>
            <a:r>
              <a:rPr lang="en-US" sz="2000" b="1" dirty="0"/>
              <a:t>Medical Response</a:t>
            </a:r>
          </a:p>
          <a:p>
            <a:pPr marL="225425" indent="-225425">
              <a:buFont typeface="+mj-lt"/>
              <a:buAutoNum type="arabicPeriod"/>
            </a:pPr>
            <a:r>
              <a:rPr lang="en-US" sz="2000" b="1" dirty="0" smtClean="0"/>
              <a:t> Surge </a:t>
            </a:r>
            <a:r>
              <a:rPr lang="en-US" sz="2000" b="1" dirty="0"/>
              <a:t>(local capability)</a:t>
            </a:r>
          </a:p>
          <a:p>
            <a:pPr marL="225425" indent="-225425">
              <a:buFont typeface="+mj-lt"/>
              <a:buAutoNum type="arabicPeriod"/>
            </a:pPr>
            <a:r>
              <a:rPr lang="en-US" sz="2000" b="1" dirty="0" smtClean="0"/>
              <a:t> Federal </a:t>
            </a:r>
            <a:r>
              <a:rPr lang="en-US" sz="2000" b="1" dirty="0"/>
              <a:t>Medical Support</a:t>
            </a:r>
          </a:p>
          <a:p>
            <a:pPr marL="457200" indent="-457200">
              <a:buFont typeface="+mj-lt"/>
              <a:buAutoNum type="arabicPeriod"/>
            </a:pPr>
            <a:endParaRPr lang="en-US" sz="2000" dirty="0"/>
          </a:p>
          <a:p>
            <a:pPr marL="457200" indent="-457200">
              <a:buFont typeface="+mj-lt"/>
              <a:buAutoNum type="arabicPeriod"/>
            </a:pPr>
            <a:endParaRPr lang="en-US" sz="2000" dirty="0"/>
          </a:p>
        </p:txBody>
      </p:sp>
      <p:pic>
        <p:nvPicPr>
          <p:cNvPr id="1624071" name="Picture 7" descr="insert graph"/>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2085975"/>
            <a:ext cx="4191000" cy="3370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24074" name="Oval 10"/>
          <p:cNvSpPr>
            <a:spLocks noChangeArrowheads="1"/>
          </p:cNvSpPr>
          <p:nvPr/>
        </p:nvSpPr>
        <p:spPr bwMode="auto">
          <a:xfrm>
            <a:off x="1820863" y="5224463"/>
            <a:ext cx="398462" cy="447675"/>
          </a:xfrm>
          <a:prstGeom prst="ellipse">
            <a:avLst/>
          </a:prstGeom>
          <a:solidFill>
            <a:srgbClr val="FFFF99"/>
          </a:solidFill>
          <a:ln w="9525" algn="ctr">
            <a:solidFill>
              <a:schemeClr val="tx1"/>
            </a:solidFill>
            <a:round/>
            <a:headEnd/>
            <a:tailEnd/>
          </a:ln>
          <a:effectLst/>
          <a:extLst/>
        </p:spPr>
        <p:txBody>
          <a:bodyPr wrap="none" anchor="ctr">
            <a:spAutoFit/>
          </a:bodyPr>
          <a:lstStyle/>
          <a:p>
            <a:r>
              <a:rPr lang="en-US" sz="1600" u="none"/>
              <a:t>1</a:t>
            </a:r>
          </a:p>
        </p:txBody>
      </p:sp>
      <p:sp>
        <p:nvSpPr>
          <p:cNvPr id="1624076" name="Oval 12"/>
          <p:cNvSpPr>
            <a:spLocks noChangeArrowheads="1"/>
          </p:cNvSpPr>
          <p:nvPr/>
        </p:nvSpPr>
        <p:spPr bwMode="auto">
          <a:xfrm>
            <a:off x="838200" y="2895600"/>
            <a:ext cx="398463" cy="447675"/>
          </a:xfrm>
          <a:prstGeom prst="ellipse">
            <a:avLst/>
          </a:prstGeom>
          <a:solidFill>
            <a:srgbClr val="FFFF99"/>
          </a:solidFill>
          <a:ln w="9525" algn="ctr">
            <a:solidFill>
              <a:schemeClr val="tx1"/>
            </a:solidFill>
            <a:round/>
            <a:headEnd/>
            <a:tailEnd/>
          </a:ln>
          <a:effectLst/>
          <a:extLst/>
        </p:spPr>
        <p:txBody>
          <a:bodyPr wrap="none" anchor="ctr">
            <a:spAutoFit/>
          </a:bodyPr>
          <a:lstStyle/>
          <a:p>
            <a:r>
              <a:rPr lang="en-US" sz="1600" u="none"/>
              <a:t>3</a:t>
            </a:r>
          </a:p>
        </p:txBody>
      </p:sp>
      <p:sp>
        <p:nvSpPr>
          <p:cNvPr id="1624077" name="Oval 13"/>
          <p:cNvSpPr>
            <a:spLocks noChangeArrowheads="1"/>
          </p:cNvSpPr>
          <p:nvPr/>
        </p:nvSpPr>
        <p:spPr bwMode="auto">
          <a:xfrm>
            <a:off x="304800" y="3733800"/>
            <a:ext cx="398463" cy="447675"/>
          </a:xfrm>
          <a:prstGeom prst="ellipse">
            <a:avLst/>
          </a:prstGeom>
          <a:solidFill>
            <a:srgbClr val="FFFF99"/>
          </a:solidFill>
          <a:ln w="9525" algn="ctr">
            <a:solidFill>
              <a:schemeClr val="tx1"/>
            </a:solidFill>
            <a:round/>
            <a:headEnd/>
            <a:tailEnd/>
          </a:ln>
          <a:effectLst/>
          <a:extLst/>
        </p:spPr>
        <p:txBody>
          <a:bodyPr wrap="none" anchor="ctr">
            <a:spAutoFit/>
          </a:bodyPr>
          <a:lstStyle/>
          <a:p>
            <a:r>
              <a:rPr lang="en-US" sz="1600" u="none"/>
              <a:t>2</a:t>
            </a:r>
          </a:p>
        </p:txBody>
      </p:sp>
      <p:sp>
        <p:nvSpPr>
          <p:cNvPr id="1624078" name="Oval 14"/>
          <p:cNvSpPr>
            <a:spLocks noChangeArrowheads="1"/>
          </p:cNvSpPr>
          <p:nvPr/>
        </p:nvSpPr>
        <p:spPr bwMode="auto">
          <a:xfrm>
            <a:off x="3276600" y="3048000"/>
            <a:ext cx="398463" cy="447675"/>
          </a:xfrm>
          <a:prstGeom prst="ellipse">
            <a:avLst/>
          </a:prstGeom>
          <a:solidFill>
            <a:srgbClr val="FFFF99"/>
          </a:solidFill>
          <a:ln w="9525" algn="ctr">
            <a:solidFill>
              <a:schemeClr val="tx1"/>
            </a:solidFill>
            <a:round/>
            <a:headEnd/>
            <a:tailEnd/>
          </a:ln>
          <a:effectLst/>
          <a:extLst/>
        </p:spPr>
        <p:txBody>
          <a:bodyPr anchor="ctr">
            <a:spAutoFit/>
          </a:bodyPr>
          <a:lstStyle/>
          <a:p>
            <a:r>
              <a:rPr lang="en-US" sz="1600" u="none"/>
              <a:t>5</a:t>
            </a:r>
          </a:p>
        </p:txBody>
      </p:sp>
      <p:sp>
        <p:nvSpPr>
          <p:cNvPr id="1624079" name="AutoShape 15"/>
          <p:cNvSpPr>
            <a:spLocks noChangeArrowheads="1"/>
          </p:cNvSpPr>
          <p:nvPr/>
        </p:nvSpPr>
        <p:spPr bwMode="auto">
          <a:xfrm>
            <a:off x="2286000" y="3294063"/>
            <a:ext cx="762000" cy="652462"/>
          </a:xfrm>
          <a:prstGeom prst="leftRightArrow">
            <a:avLst>
              <a:gd name="adj1" fmla="val 50000"/>
              <a:gd name="adj2" fmla="val 23358"/>
            </a:avLst>
          </a:prstGeom>
          <a:solidFill>
            <a:srgbClr val="FF0000"/>
          </a:solidFill>
          <a:ln w="9525" algn="ctr">
            <a:solidFill>
              <a:schemeClr val="accent1"/>
            </a:solidFill>
            <a:miter lim="800000"/>
            <a:headEnd/>
            <a:tailEnd/>
          </a:ln>
          <a:effectLst/>
          <a:extLst/>
        </p:spPr>
        <p:txBody>
          <a:bodyPr anchor="ctr">
            <a:spAutoFit/>
          </a:bodyPr>
          <a:lstStyle/>
          <a:p>
            <a:r>
              <a:rPr lang="en-US" sz="1800" u="none">
                <a:solidFill>
                  <a:schemeClr val="bg1"/>
                </a:solidFill>
              </a:rPr>
              <a:t>4</a:t>
            </a:r>
          </a:p>
        </p:txBody>
      </p:sp>
      <p:sp>
        <p:nvSpPr>
          <p:cNvPr id="1624080" name="AutoShape 16"/>
          <p:cNvSpPr>
            <a:spLocks noChangeArrowheads="1"/>
          </p:cNvSpPr>
          <p:nvPr/>
        </p:nvSpPr>
        <p:spPr bwMode="auto">
          <a:xfrm>
            <a:off x="5638800" y="3924300"/>
            <a:ext cx="2895600" cy="1524000"/>
          </a:xfrm>
          <a:prstGeom prst="wedgeRectCallout">
            <a:avLst>
              <a:gd name="adj1" fmla="val -141808"/>
              <a:gd name="adj2" fmla="val -65220"/>
            </a:avLst>
          </a:prstGeom>
          <a:solidFill>
            <a:srgbClr val="FFFFCC"/>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t>Lessons Learned have shown that this “GAP” area is the most vulnerable for sustained operation. </a:t>
            </a:r>
          </a:p>
        </p:txBody>
      </p:sp>
      <p:sp>
        <p:nvSpPr>
          <p:cNvPr id="2" name="TextBox 1"/>
          <p:cNvSpPr txBox="1"/>
          <p:nvPr/>
        </p:nvSpPr>
        <p:spPr>
          <a:xfrm>
            <a:off x="3475831" y="4670735"/>
            <a:ext cx="1143000" cy="276999"/>
          </a:xfrm>
          <a:prstGeom prst="rect">
            <a:avLst/>
          </a:prstGeom>
          <a:noFill/>
        </p:spPr>
        <p:txBody>
          <a:bodyPr wrap="square" rtlCol="0">
            <a:spAutoFit/>
          </a:bodyPr>
          <a:lstStyle/>
          <a:p>
            <a:r>
              <a:rPr lang="en-US" sz="1200" b="1" dirty="0" smtClean="0">
                <a:solidFill>
                  <a:srgbClr val="FF0000"/>
                </a:solidFill>
              </a:rPr>
              <a:t>96 Hours</a:t>
            </a:r>
            <a:endParaRPr lang="en-US" sz="1200" b="1" dirty="0">
              <a:solidFill>
                <a:srgbClr val="FF0000"/>
              </a:solidFill>
            </a:endParaRPr>
          </a:p>
        </p:txBody>
      </p:sp>
    </p:spTree>
    <p:extLst>
      <p:ext uri="{BB962C8B-B14F-4D97-AF65-F5344CB8AC3E}">
        <p14:creationId xmlns:p14="http://schemas.microsoft.com/office/powerpoint/2010/main" val="3752416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24074"/>
                                        </p:tgtEl>
                                        <p:attrNameLst>
                                          <p:attrName>style.visibility</p:attrName>
                                        </p:attrNameLst>
                                      </p:cBhvr>
                                      <p:to>
                                        <p:strVal val="visible"/>
                                      </p:to>
                                    </p:set>
                                    <p:anim calcmode="lin" valueType="num">
                                      <p:cBhvr>
                                        <p:cTn id="7" dur="1000" fill="hold"/>
                                        <p:tgtEl>
                                          <p:spTgt spid="1624074"/>
                                        </p:tgtEl>
                                        <p:attrNameLst>
                                          <p:attrName>ppt_w</p:attrName>
                                        </p:attrNameLst>
                                      </p:cBhvr>
                                      <p:tavLst>
                                        <p:tav tm="0">
                                          <p:val>
                                            <p:strVal val="#ppt_w*0.70"/>
                                          </p:val>
                                        </p:tav>
                                        <p:tav tm="100000">
                                          <p:val>
                                            <p:strVal val="#ppt_w"/>
                                          </p:val>
                                        </p:tav>
                                      </p:tavLst>
                                    </p:anim>
                                    <p:anim calcmode="lin" valueType="num">
                                      <p:cBhvr>
                                        <p:cTn id="8" dur="1000" fill="hold"/>
                                        <p:tgtEl>
                                          <p:spTgt spid="1624074"/>
                                        </p:tgtEl>
                                        <p:attrNameLst>
                                          <p:attrName>ppt_h</p:attrName>
                                        </p:attrNameLst>
                                      </p:cBhvr>
                                      <p:tavLst>
                                        <p:tav tm="0">
                                          <p:val>
                                            <p:strVal val="#ppt_h"/>
                                          </p:val>
                                        </p:tav>
                                        <p:tav tm="100000">
                                          <p:val>
                                            <p:strVal val="#ppt_h"/>
                                          </p:val>
                                        </p:tav>
                                      </p:tavLst>
                                    </p:anim>
                                    <p:animEffect transition="in" filter="fade">
                                      <p:cBhvr>
                                        <p:cTn id="9" dur="1000"/>
                                        <p:tgtEl>
                                          <p:spTgt spid="16240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24077"/>
                                        </p:tgtEl>
                                        <p:attrNameLst>
                                          <p:attrName>style.visibility</p:attrName>
                                        </p:attrNameLst>
                                      </p:cBhvr>
                                      <p:to>
                                        <p:strVal val="visible"/>
                                      </p:to>
                                    </p:set>
                                    <p:anim calcmode="lin" valueType="num">
                                      <p:cBhvr>
                                        <p:cTn id="14" dur="1000" fill="hold"/>
                                        <p:tgtEl>
                                          <p:spTgt spid="1624077"/>
                                        </p:tgtEl>
                                        <p:attrNameLst>
                                          <p:attrName>ppt_w</p:attrName>
                                        </p:attrNameLst>
                                      </p:cBhvr>
                                      <p:tavLst>
                                        <p:tav tm="0">
                                          <p:val>
                                            <p:strVal val="#ppt_w*0.70"/>
                                          </p:val>
                                        </p:tav>
                                        <p:tav tm="100000">
                                          <p:val>
                                            <p:strVal val="#ppt_w"/>
                                          </p:val>
                                        </p:tav>
                                      </p:tavLst>
                                    </p:anim>
                                    <p:anim calcmode="lin" valueType="num">
                                      <p:cBhvr>
                                        <p:cTn id="15" dur="1000" fill="hold"/>
                                        <p:tgtEl>
                                          <p:spTgt spid="1624077"/>
                                        </p:tgtEl>
                                        <p:attrNameLst>
                                          <p:attrName>ppt_h</p:attrName>
                                        </p:attrNameLst>
                                      </p:cBhvr>
                                      <p:tavLst>
                                        <p:tav tm="0">
                                          <p:val>
                                            <p:strVal val="#ppt_h"/>
                                          </p:val>
                                        </p:tav>
                                        <p:tav tm="100000">
                                          <p:val>
                                            <p:strVal val="#ppt_h"/>
                                          </p:val>
                                        </p:tav>
                                      </p:tavLst>
                                    </p:anim>
                                    <p:animEffect transition="in" filter="fade">
                                      <p:cBhvr>
                                        <p:cTn id="16" dur="1000"/>
                                        <p:tgtEl>
                                          <p:spTgt spid="162407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24076"/>
                                        </p:tgtEl>
                                        <p:attrNameLst>
                                          <p:attrName>style.visibility</p:attrName>
                                        </p:attrNameLst>
                                      </p:cBhvr>
                                      <p:to>
                                        <p:strVal val="visible"/>
                                      </p:to>
                                    </p:set>
                                    <p:anim calcmode="lin" valueType="num">
                                      <p:cBhvr>
                                        <p:cTn id="21" dur="1000" fill="hold"/>
                                        <p:tgtEl>
                                          <p:spTgt spid="1624076"/>
                                        </p:tgtEl>
                                        <p:attrNameLst>
                                          <p:attrName>ppt_w</p:attrName>
                                        </p:attrNameLst>
                                      </p:cBhvr>
                                      <p:tavLst>
                                        <p:tav tm="0">
                                          <p:val>
                                            <p:strVal val="#ppt_w*0.70"/>
                                          </p:val>
                                        </p:tav>
                                        <p:tav tm="100000">
                                          <p:val>
                                            <p:strVal val="#ppt_w"/>
                                          </p:val>
                                        </p:tav>
                                      </p:tavLst>
                                    </p:anim>
                                    <p:anim calcmode="lin" valueType="num">
                                      <p:cBhvr>
                                        <p:cTn id="22" dur="1000" fill="hold"/>
                                        <p:tgtEl>
                                          <p:spTgt spid="1624076"/>
                                        </p:tgtEl>
                                        <p:attrNameLst>
                                          <p:attrName>ppt_h</p:attrName>
                                        </p:attrNameLst>
                                      </p:cBhvr>
                                      <p:tavLst>
                                        <p:tav tm="0">
                                          <p:val>
                                            <p:strVal val="#ppt_h"/>
                                          </p:val>
                                        </p:tav>
                                        <p:tav tm="100000">
                                          <p:val>
                                            <p:strVal val="#ppt_h"/>
                                          </p:val>
                                        </p:tav>
                                      </p:tavLst>
                                    </p:anim>
                                    <p:animEffect transition="in" filter="fade">
                                      <p:cBhvr>
                                        <p:cTn id="23" dur="1000"/>
                                        <p:tgtEl>
                                          <p:spTgt spid="162407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24079"/>
                                        </p:tgtEl>
                                        <p:attrNameLst>
                                          <p:attrName>style.visibility</p:attrName>
                                        </p:attrNameLst>
                                      </p:cBhvr>
                                      <p:to>
                                        <p:strVal val="visible"/>
                                      </p:to>
                                    </p:set>
                                    <p:anim calcmode="lin" valueType="num">
                                      <p:cBhvr>
                                        <p:cTn id="28" dur="1000" fill="hold"/>
                                        <p:tgtEl>
                                          <p:spTgt spid="1624079"/>
                                        </p:tgtEl>
                                        <p:attrNameLst>
                                          <p:attrName>ppt_w</p:attrName>
                                        </p:attrNameLst>
                                      </p:cBhvr>
                                      <p:tavLst>
                                        <p:tav tm="0">
                                          <p:val>
                                            <p:strVal val="#ppt_w*0.70"/>
                                          </p:val>
                                        </p:tav>
                                        <p:tav tm="100000">
                                          <p:val>
                                            <p:strVal val="#ppt_w"/>
                                          </p:val>
                                        </p:tav>
                                      </p:tavLst>
                                    </p:anim>
                                    <p:anim calcmode="lin" valueType="num">
                                      <p:cBhvr>
                                        <p:cTn id="29" dur="1000" fill="hold"/>
                                        <p:tgtEl>
                                          <p:spTgt spid="1624079"/>
                                        </p:tgtEl>
                                        <p:attrNameLst>
                                          <p:attrName>ppt_h</p:attrName>
                                        </p:attrNameLst>
                                      </p:cBhvr>
                                      <p:tavLst>
                                        <p:tav tm="0">
                                          <p:val>
                                            <p:strVal val="#ppt_h"/>
                                          </p:val>
                                        </p:tav>
                                        <p:tav tm="100000">
                                          <p:val>
                                            <p:strVal val="#ppt_h"/>
                                          </p:val>
                                        </p:tav>
                                      </p:tavLst>
                                    </p:anim>
                                    <p:animEffect transition="in" filter="fade">
                                      <p:cBhvr>
                                        <p:cTn id="30" dur="1000"/>
                                        <p:tgtEl>
                                          <p:spTgt spid="162407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624078"/>
                                        </p:tgtEl>
                                        <p:attrNameLst>
                                          <p:attrName>style.visibility</p:attrName>
                                        </p:attrNameLst>
                                      </p:cBhvr>
                                      <p:to>
                                        <p:strVal val="visible"/>
                                      </p:to>
                                    </p:set>
                                    <p:anim calcmode="lin" valueType="num">
                                      <p:cBhvr>
                                        <p:cTn id="35" dur="1000" fill="hold"/>
                                        <p:tgtEl>
                                          <p:spTgt spid="1624078"/>
                                        </p:tgtEl>
                                        <p:attrNameLst>
                                          <p:attrName>ppt_w</p:attrName>
                                        </p:attrNameLst>
                                      </p:cBhvr>
                                      <p:tavLst>
                                        <p:tav tm="0">
                                          <p:val>
                                            <p:strVal val="#ppt_w*0.70"/>
                                          </p:val>
                                        </p:tav>
                                        <p:tav tm="100000">
                                          <p:val>
                                            <p:strVal val="#ppt_w"/>
                                          </p:val>
                                        </p:tav>
                                      </p:tavLst>
                                    </p:anim>
                                    <p:anim calcmode="lin" valueType="num">
                                      <p:cBhvr>
                                        <p:cTn id="36" dur="1000" fill="hold"/>
                                        <p:tgtEl>
                                          <p:spTgt spid="1624078"/>
                                        </p:tgtEl>
                                        <p:attrNameLst>
                                          <p:attrName>ppt_h</p:attrName>
                                        </p:attrNameLst>
                                      </p:cBhvr>
                                      <p:tavLst>
                                        <p:tav tm="0">
                                          <p:val>
                                            <p:strVal val="#ppt_h"/>
                                          </p:val>
                                        </p:tav>
                                        <p:tav tm="100000">
                                          <p:val>
                                            <p:strVal val="#ppt_h"/>
                                          </p:val>
                                        </p:tav>
                                      </p:tavLst>
                                    </p:anim>
                                    <p:animEffect transition="in" filter="fade">
                                      <p:cBhvr>
                                        <p:cTn id="37" dur="1000"/>
                                        <p:tgtEl>
                                          <p:spTgt spid="162407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624080"/>
                                        </p:tgtEl>
                                        <p:attrNameLst>
                                          <p:attrName>style.visibility</p:attrName>
                                        </p:attrNameLst>
                                      </p:cBhvr>
                                      <p:to>
                                        <p:strVal val="visible"/>
                                      </p:to>
                                    </p:set>
                                    <p:animEffect transition="in" filter="dissolve">
                                      <p:cBhvr>
                                        <p:cTn id="42" dur="500"/>
                                        <p:tgtEl>
                                          <p:spTgt spid="162408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4074" grpId="0" animBg="1"/>
      <p:bldP spid="1624076" grpId="0" animBg="1"/>
      <p:bldP spid="1624077" grpId="0" animBg="1"/>
      <p:bldP spid="1624078" grpId="0" animBg="1"/>
      <p:bldP spid="1624079" grpId="0" animBg="1"/>
      <p:bldP spid="1624080"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3043" name="Rectangle 3"/>
          <p:cNvSpPr>
            <a:spLocks noGrp="1" noChangeArrowheads="1"/>
          </p:cNvSpPr>
          <p:nvPr>
            <p:ph type="body" sz="half" idx="1"/>
          </p:nvPr>
        </p:nvSpPr>
        <p:spPr>
          <a:xfrm>
            <a:off x="228600" y="1752600"/>
            <a:ext cx="3886200" cy="2057400"/>
          </a:xfrm>
          <a:solidFill>
            <a:schemeClr val="bg1">
              <a:lumMod val="95000"/>
            </a:schemeClr>
          </a:solidFill>
          <a:ln>
            <a:solidFill>
              <a:schemeClr val="accent1"/>
            </a:solidFill>
          </a:ln>
        </p:spPr>
        <p:txBody>
          <a:bodyPr/>
          <a:lstStyle/>
          <a:p>
            <a:r>
              <a:rPr lang="en-US" sz="2400" b="1" dirty="0">
                <a:solidFill>
                  <a:srgbClr val="CC3300"/>
                </a:solidFill>
              </a:rPr>
              <a:t>Myth</a:t>
            </a:r>
            <a:br>
              <a:rPr lang="en-US" sz="2400" b="1" dirty="0">
                <a:solidFill>
                  <a:srgbClr val="CC3300"/>
                </a:solidFill>
              </a:rPr>
            </a:br>
            <a:r>
              <a:rPr lang="en-US" dirty="0"/>
              <a:t>According to our HVA experts, the probability of our area being a target is nil because “we are a small rural facility.”</a:t>
            </a:r>
          </a:p>
        </p:txBody>
      </p:sp>
      <p:sp>
        <p:nvSpPr>
          <p:cNvPr id="1623044" name="Rectangle 4"/>
          <p:cNvSpPr>
            <a:spLocks noGrp="1" noChangeArrowheads="1"/>
          </p:cNvSpPr>
          <p:nvPr>
            <p:ph type="body" sz="half" idx="2"/>
          </p:nvPr>
        </p:nvSpPr>
        <p:spPr>
          <a:xfrm>
            <a:off x="4648200" y="1371600"/>
            <a:ext cx="4267200" cy="4800600"/>
          </a:xfrm>
        </p:spPr>
        <p:txBody>
          <a:bodyPr/>
          <a:lstStyle/>
          <a:p>
            <a:r>
              <a:rPr lang="en-US" sz="2800" b="1" dirty="0">
                <a:solidFill>
                  <a:srgbClr val="0000FF"/>
                </a:solidFill>
              </a:rPr>
              <a:t>Reality</a:t>
            </a:r>
            <a:r>
              <a:rPr lang="en-US" b="1" dirty="0">
                <a:solidFill>
                  <a:srgbClr val="0000FF"/>
                </a:solidFill>
              </a:rPr>
              <a:t/>
            </a:r>
            <a:br>
              <a:rPr lang="en-US" b="1" dirty="0">
                <a:solidFill>
                  <a:srgbClr val="0000FF"/>
                </a:solidFill>
              </a:rPr>
            </a:br>
            <a:r>
              <a:rPr lang="en-US" sz="2400" b="1" dirty="0"/>
              <a:t>Agro-Terrorism</a:t>
            </a:r>
            <a:r>
              <a:rPr lang="en-US" dirty="0"/>
              <a:t> is a real threat; the first line of defense is small rural or critical care facilities. </a:t>
            </a:r>
            <a:r>
              <a:rPr lang="en-US" b="1" i="1" u="sng" dirty="0"/>
              <a:t>Their ability to detect and treat cannot be overstated.</a:t>
            </a:r>
            <a:r>
              <a:rPr lang="en-US" dirty="0"/>
              <a:t> Rural areas have the </a:t>
            </a:r>
            <a:r>
              <a:rPr lang="en-US" sz="2400" u="sng" dirty="0"/>
              <a:t>highest probability of being the recipients of "crop duster" attacks,</a:t>
            </a:r>
            <a:r>
              <a:rPr lang="en-US" dirty="0"/>
              <a:t> crop dusting being a familiar activity in those areas.</a:t>
            </a:r>
          </a:p>
        </p:txBody>
      </p:sp>
      <p:sp>
        <p:nvSpPr>
          <p:cNvPr id="1623045" name="AutoShape 5"/>
          <p:cNvSpPr>
            <a:spLocks noChangeArrowheads="1"/>
          </p:cNvSpPr>
          <p:nvPr/>
        </p:nvSpPr>
        <p:spPr bwMode="auto">
          <a:xfrm rot="5400000">
            <a:off x="3619500" y="3086100"/>
            <a:ext cx="1828800" cy="381000"/>
          </a:xfrm>
          <a:prstGeom prst="triangle">
            <a:avLst>
              <a:gd name="adj" fmla="val 50000"/>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 name="Rectangle 10"/>
          <p:cNvSpPr>
            <a:spLocks noGrp="1" noChangeArrowheads="1"/>
          </p:cNvSpPr>
          <p:nvPr>
            <p:ph type="title"/>
          </p:nvPr>
        </p:nvSpPr>
        <p:spPr>
          <a:xfrm>
            <a:off x="1371600" y="152400"/>
            <a:ext cx="7543800" cy="944628"/>
          </a:xfrm>
        </p:spPr>
        <p:txBody>
          <a:bodyPr/>
          <a:lstStyle/>
          <a:p>
            <a:r>
              <a:rPr lang="en-US" sz="2800" dirty="0" smtClean="0">
                <a:solidFill>
                  <a:srgbClr val="000000"/>
                </a:solidFill>
              </a:rPr>
              <a:t>Myth 2 – Rural Facilities are Not Targets</a:t>
            </a:r>
            <a:endParaRPr lang="en-US" sz="2800" dirty="0"/>
          </a:p>
        </p:txBody>
      </p:sp>
      <p:sp>
        <p:nvSpPr>
          <p:cNvPr id="10" name="Rectangle 11"/>
          <p:cNvSpPr txBox="1">
            <a:spLocks noChangeArrowheads="1"/>
          </p:cNvSpPr>
          <p:nvPr/>
        </p:nvSpPr>
        <p:spPr bwMode="auto">
          <a:xfrm>
            <a:off x="228600" y="4076700"/>
            <a:ext cx="3962400" cy="1562100"/>
          </a:xfrm>
          <a:prstGeom prst="rect">
            <a:avLst/>
          </a:prstGeom>
          <a:solidFill>
            <a:schemeClr val="bg1">
              <a:lumMod val="95000"/>
            </a:schemeClr>
          </a:solidFill>
          <a:ln>
            <a:solidFill>
              <a:schemeClr val="accent1"/>
            </a:solidFill>
          </a:ln>
          <a:extLst/>
        </p:spPr>
        <p:txBody>
          <a:bodyPr vert="horz" wrap="square" lIns="91440" tIns="45720" rIns="91440" bIns="45720" numCol="1" anchor="t" anchorCtr="0" compatLnSpc="1">
            <a:prstTxWarp prst="textNoShape">
              <a:avLst/>
            </a:prstTxWarp>
          </a:bodyPr>
          <a:lstStyle>
            <a:lvl1pPr marL="231775" indent="-231775" algn="l" rtl="0" eaLnBrk="0" fontAlgn="base" hangingPunct="0">
              <a:spcBef>
                <a:spcPct val="20000"/>
              </a:spcBef>
              <a:spcAft>
                <a:spcPct val="0"/>
              </a:spcAft>
              <a:buClr>
                <a:schemeClr val="accent1"/>
              </a:buClr>
              <a:buChar char="•"/>
              <a:defRPr sz="2000">
                <a:solidFill>
                  <a:schemeClr val="tx1"/>
                </a:solidFill>
                <a:latin typeface="Calibri" pitchFamily="34" charset="0"/>
                <a:ea typeface="+mn-ea"/>
                <a:cs typeface="Calibri" pitchFamily="34" charset="0"/>
              </a:defRPr>
            </a:lvl1pPr>
            <a:lvl2pPr marL="631825" indent="-285750" algn="l" rtl="0" eaLnBrk="0" fontAlgn="base" hangingPunct="0">
              <a:spcBef>
                <a:spcPct val="20000"/>
              </a:spcBef>
              <a:spcAft>
                <a:spcPct val="0"/>
              </a:spcAft>
              <a:buClr>
                <a:schemeClr val="accent1"/>
              </a:buClr>
              <a:buChar char="&gt;"/>
              <a:defRPr sz="1800">
                <a:solidFill>
                  <a:schemeClr val="tx1"/>
                </a:solidFill>
                <a:latin typeface="Calibri" pitchFamily="34" charset="0"/>
                <a:cs typeface="Calibri" pitchFamily="34" charset="0"/>
              </a:defRPr>
            </a:lvl2pPr>
            <a:lvl3pPr marL="911225" indent="-165100" algn="l" rtl="0" eaLnBrk="0" fontAlgn="base" hangingPunct="0">
              <a:spcBef>
                <a:spcPct val="20000"/>
              </a:spcBef>
              <a:spcAft>
                <a:spcPct val="0"/>
              </a:spcAft>
              <a:buClr>
                <a:schemeClr val="accent1"/>
              </a:buClr>
              <a:buFont typeface="Times" pitchFamily="18" charset="0"/>
              <a:buChar char="•"/>
              <a:defRPr sz="1600">
                <a:solidFill>
                  <a:schemeClr val="tx1"/>
                </a:solidFill>
                <a:latin typeface="Calibri" pitchFamily="34" charset="0"/>
                <a:cs typeface="Calibri" pitchFamily="34" charset="0"/>
              </a:defRPr>
            </a:lvl3pPr>
            <a:lvl4pPr marL="12541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4pPr>
            <a:lvl5pPr marL="1597025" indent="-228600" algn="l" rtl="0" eaLnBrk="0" fontAlgn="base" hangingPunct="0">
              <a:spcBef>
                <a:spcPct val="20000"/>
              </a:spcBef>
              <a:spcAft>
                <a:spcPct val="0"/>
              </a:spcAft>
              <a:buClr>
                <a:schemeClr val="accent1"/>
              </a:buClr>
              <a:buChar char="»"/>
              <a:defRPr sz="1400">
                <a:solidFill>
                  <a:schemeClr val="tx1"/>
                </a:solidFill>
                <a:latin typeface="Calibri" pitchFamily="34" charset="0"/>
                <a:cs typeface="Calibri" pitchFamily="34" charset="0"/>
              </a:defRPr>
            </a:lvl5pPr>
            <a:lvl6pPr marL="2054225" indent="-228600" algn="l" rtl="0" eaLnBrk="0" fontAlgn="base" hangingPunct="0">
              <a:spcBef>
                <a:spcPct val="20000"/>
              </a:spcBef>
              <a:spcAft>
                <a:spcPct val="0"/>
              </a:spcAft>
              <a:buClr>
                <a:schemeClr val="accent1"/>
              </a:buClr>
              <a:buChar char="»"/>
              <a:defRPr sz="1800">
                <a:solidFill>
                  <a:schemeClr val="tx1"/>
                </a:solidFill>
                <a:latin typeface="+mn-lt"/>
              </a:defRPr>
            </a:lvl6pPr>
            <a:lvl7pPr marL="2511425" indent="-228600" algn="l" rtl="0" eaLnBrk="0" fontAlgn="base" hangingPunct="0">
              <a:spcBef>
                <a:spcPct val="20000"/>
              </a:spcBef>
              <a:spcAft>
                <a:spcPct val="0"/>
              </a:spcAft>
              <a:buClr>
                <a:schemeClr val="accent1"/>
              </a:buClr>
              <a:buChar char="»"/>
              <a:defRPr sz="1800">
                <a:solidFill>
                  <a:schemeClr val="tx1"/>
                </a:solidFill>
                <a:latin typeface="+mn-lt"/>
              </a:defRPr>
            </a:lvl7pPr>
            <a:lvl8pPr marL="2968625" indent="-228600" algn="l" rtl="0" eaLnBrk="0" fontAlgn="base" hangingPunct="0">
              <a:spcBef>
                <a:spcPct val="20000"/>
              </a:spcBef>
              <a:spcAft>
                <a:spcPct val="0"/>
              </a:spcAft>
              <a:buClr>
                <a:schemeClr val="accent1"/>
              </a:buClr>
              <a:buChar char="»"/>
              <a:defRPr sz="1800">
                <a:solidFill>
                  <a:schemeClr val="tx1"/>
                </a:solidFill>
                <a:latin typeface="+mn-lt"/>
              </a:defRPr>
            </a:lvl8pPr>
            <a:lvl9pPr marL="3425825" indent="-228600" algn="l" rtl="0" eaLnBrk="0" fontAlgn="base" hangingPunct="0">
              <a:spcBef>
                <a:spcPct val="20000"/>
              </a:spcBef>
              <a:spcAft>
                <a:spcPct val="0"/>
              </a:spcAft>
              <a:buClr>
                <a:schemeClr val="accent1"/>
              </a:buClr>
              <a:buChar char="»"/>
              <a:defRPr sz="1800">
                <a:solidFill>
                  <a:schemeClr val="tx1"/>
                </a:solidFill>
                <a:latin typeface="+mn-lt"/>
              </a:defRPr>
            </a:lvl9pPr>
          </a:lstStyle>
          <a:p>
            <a:pPr marL="0" indent="0">
              <a:lnSpc>
                <a:spcPct val="80000"/>
              </a:lnSpc>
              <a:buNone/>
            </a:pPr>
            <a:r>
              <a:rPr lang="en-US" sz="2400" b="1" dirty="0" smtClean="0">
                <a:solidFill>
                  <a:srgbClr val="CC3300"/>
                </a:solidFill>
              </a:rPr>
              <a:t>Update:</a:t>
            </a:r>
          </a:p>
          <a:p>
            <a:pPr marL="0" indent="0">
              <a:lnSpc>
                <a:spcPct val="80000"/>
              </a:lnSpc>
              <a:buFontTx/>
              <a:buNone/>
            </a:pPr>
            <a:r>
              <a:rPr lang="en-US" dirty="0" smtClean="0">
                <a:solidFill>
                  <a:srgbClr val="FF0000"/>
                </a:solidFill>
              </a:rPr>
              <a:t>Rural Hospitals are the first line of defense in recognizing Natural or Manmade Threats to Food Sources including animals.</a:t>
            </a:r>
            <a:endParaRPr lang="en-US" dirty="0">
              <a:solidFill>
                <a:srgbClr val="FF0000"/>
              </a:solidFill>
            </a:endParaRPr>
          </a:p>
        </p:txBody>
      </p:sp>
    </p:spTree>
    <p:extLst>
      <p:ext uri="{BB962C8B-B14F-4D97-AF65-F5344CB8AC3E}">
        <p14:creationId xmlns:p14="http://schemas.microsoft.com/office/powerpoint/2010/main" val="125935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304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2304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23044">
                                            <p:txEl>
                                              <p:pRg st="0" end="0"/>
                                            </p:txEl>
                                          </p:spTgt>
                                        </p:tgtEl>
                                        <p:attrNameLst>
                                          <p:attrName>style.visibility</p:attrName>
                                        </p:attrNameLst>
                                      </p:cBhvr>
                                      <p:to>
                                        <p:strVal val="visible"/>
                                      </p:to>
                                    </p:set>
                                    <p:anim calcmode="lin" valueType="num">
                                      <p:cBhvr>
                                        <p:cTn id="14" dur="1000" fill="hold"/>
                                        <p:tgtEl>
                                          <p:spTgt spid="162304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2304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2304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043" grpId="0" animBg="1"/>
      <p:bldP spid="1623044" grpId="0" build="p"/>
      <p:bldP spid="1623045"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sg9ZRvJvFU6DgFVKckBEE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9Qu3sBsNJUi.BSWKtLtLR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9KA9rVCBdEW_1xUILr98z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sg9ZRvJvFU6DgFVKckBEE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6_zJbGfLUE.9wBqwFqKwD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9Qu3sBsNJUi.BSWKtLtLR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9KA9rVCBdEW_1xUILr98z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8NKB6oxYkkikG4hIAH9N1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6_zJbGfLUE.9wBqwFqKwD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9Qu3sBsNJUi.BSWKtLtLR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9KA9rVCBdEW_1xUILr98z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dhiOmGrYHUCjOOo2XhCxV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9KA9rVCBdEW_1xUILr98z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01NlkEi9UC1.sAddEsfH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9KA9rVCBdEW_1xUILr98z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9KA9rVCBdEW_1xUILr98zQ"/>
</p:tagLst>
</file>

<file path=ppt/theme/theme1.xml><?xml version="1.0" encoding="utf-8"?>
<a:theme xmlns:a="http://schemas.openxmlformats.org/drawingml/2006/main" name="1_aTeradata_V3">
  <a:themeElements>
    <a:clrScheme name="aTeradata_V3 9">
      <a:dk1>
        <a:srgbClr val="000000"/>
      </a:dk1>
      <a:lt1>
        <a:srgbClr val="FFFFFF"/>
      </a:lt1>
      <a:dk2>
        <a:srgbClr val="000000"/>
      </a:dk2>
      <a:lt2>
        <a:srgbClr val="808080"/>
      </a:lt2>
      <a:accent1>
        <a:srgbClr val="FF9900"/>
      </a:accent1>
      <a:accent2>
        <a:srgbClr val="00458C"/>
      </a:accent2>
      <a:accent3>
        <a:srgbClr val="FFFFFF"/>
      </a:accent3>
      <a:accent4>
        <a:srgbClr val="000000"/>
      </a:accent4>
      <a:accent5>
        <a:srgbClr val="FFCAAA"/>
      </a:accent5>
      <a:accent6>
        <a:srgbClr val="003E7E"/>
      </a:accent6>
      <a:hlink>
        <a:srgbClr val="0000FF"/>
      </a:hlink>
      <a:folHlink>
        <a:srgbClr val="C5AE4C"/>
      </a:folHlink>
    </a:clrScheme>
    <a:fontScheme name="aTeradata_V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aTeradata_V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Teradata_V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Teradata_V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Teradata_V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Teradata_V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Teradata_V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Teradata_V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aTeradata_V3 8">
        <a:dk1>
          <a:srgbClr val="000000"/>
        </a:dk1>
        <a:lt1>
          <a:srgbClr val="FFFFFF"/>
        </a:lt1>
        <a:dk2>
          <a:srgbClr val="000000"/>
        </a:dk2>
        <a:lt2>
          <a:srgbClr val="808080"/>
        </a:lt2>
        <a:accent1>
          <a:srgbClr val="FF9900"/>
        </a:accent1>
        <a:accent2>
          <a:srgbClr val="00458C"/>
        </a:accent2>
        <a:accent3>
          <a:srgbClr val="FFFFFF"/>
        </a:accent3>
        <a:accent4>
          <a:srgbClr val="000000"/>
        </a:accent4>
        <a:accent5>
          <a:srgbClr val="FFCAAA"/>
        </a:accent5>
        <a:accent6>
          <a:srgbClr val="003E7E"/>
        </a:accent6>
        <a:hlink>
          <a:srgbClr val="82B3C0"/>
        </a:hlink>
        <a:folHlink>
          <a:srgbClr val="C5AE4C"/>
        </a:folHlink>
      </a:clrScheme>
      <a:clrMap bg1="lt1" tx1="dk1" bg2="lt2" tx2="dk2" accent1="accent1" accent2="accent2" accent3="accent3" accent4="accent4" accent5="accent5" accent6="accent6" hlink="hlink" folHlink="folHlink"/>
    </a:extraClrScheme>
    <a:extraClrScheme>
      <a:clrScheme name="aTeradata_V3 9">
        <a:dk1>
          <a:srgbClr val="000000"/>
        </a:dk1>
        <a:lt1>
          <a:srgbClr val="FFFFFF"/>
        </a:lt1>
        <a:dk2>
          <a:srgbClr val="000000"/>
        </a:dk2>
        <a:lt2>
          <a:srgbClr val="808080"/>
        </a:lt2>
        <a:accent1>
          <a:srgbClr val="FF9900"/>
        </a:accent1>
        <a:accent2>
          <a:srgbClr val="00458C"/>
        </a:accent2>
        <a:accent3>
          <a:srgbClr val="FFFFFF"/>
        </a:accent3>
        <a:accent4>
          <a:srgbClr val="000000"/>
        </a:accent4>
        <a:accent5>
          <a:srgbClr val="FFCAAA"/>
        </a:accent5>
        <a:accent6>
          <a:srgbClr val="003E7E"/>
        </a:accent6>
        <a:hlink>
          <a:srgbClr val="0000FF"/>
        </a:hlink>
        <a:folHlink>
          <a:srgbClr val="C5AE4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1911</TotalTime>
  <Words>4537</Words>
  <Application>Microsoft Office PowerPoint</Application>
  <PresentationFormat>On-screen Show (4:3)</PresentationFormat>
  <Paragraphs>420</Paragraphs>
  <Slides>51</Slides>
  <Notes>42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1_aTeradata_V3</vt:lpstr>
      <vt:lpstr>think-cell Slide</vt:lpstr>
      <vt:lpstr>Packager Shell Object</vt:lpstr>
      <vt:lpstr>Homeland Security Healthcare CBRNE Readiness Center for Health Care Emergency Readiness</vt:lpstr>
      <vt:lpstr>Homeland Security Healthcare CBRNE Readiness Center for Health Care Emergency Readiness Hospital Division</vt:lpstr>
      <vt:lpstr>Words of Wisdom</vt:lpstr>
      <vt:lpstr>Background and Context</vt:lpstr>
      <vt:lpstr>Four Areas Dominate Safety and Security Threats</vt:lpstr>
      <vt:lpstr>Common Myths and Realities Concerning Healthcare Community Threats  Prologue to 2012 Update</vt:lpstr>
      <vt:lpstr>Myth 1 – The Government is Ready to Help</vt:lpstr>
      <vt:lpstr>Coverage Gap in Outside Healthcare Response</vt:lpstr>
      <vt:lpstr>Myth 2 – Rural Facilities are Not Targets</vt:lpstr>
      <vt:lpstr>Myth 3 – Suburban Facilities are Not Targets</vt:lpstr>
      <vt:lpstr>Myth 4 – No Legal Obligation</vt:lpstr>
      <vt:lpstr>Myth 5 – We are Low Profile; Low Risk</vt:lpstr>
      <vt:lpstr>Myth 6a – We are Low Profile; Low Risk</vt:lpstr>
      <vt:lpstr>Myth 6b – Are We at Stage 3 or 6?</vt:lpstr>
      <vt:lpstr>Myth 7 – All Hazards Training is Complete</vt:lpstr>
      <vt:lpstr>Myth 8 – Full Staff Participation in Event</vt:lpstr>
      <vt:lpstr>Myth 9 – System has Been Tested</vt:lpstr>
      <vt:lpstr>Myths and Realities – 10</vt:lpstr>
      <vt:lpstr>Myths and Realities – 11</vt:lpstr>
      <vt:lpstr>Myths and Realities – 11b</vt:lpstr>
      <vt:lpstr>Healthcare Workplace Violence</vt:lpstr>
      <vt:lpstr>Lessons Learned from Recent Disasters</vt:lpstr>
      <vt:lpstr>Special Items which may be Sensitive and Politically Incorrect</vt:lpstr>
      <vt:lpstr>Physician Shortages</vt:lpstr>
      <vt:lpstr>Medical Use Radiological Materials (MURM)</vt:lpstr>
      <vt:lpstr>Does JC Cover the Bases?</vt:lpstr>
      <vt:lpstr>APPENDICES</vt:lpstr>
      <vt:lpstr>Being Prepared - NIMS-ICS-HICS to the Rescue  </vt:lpstr>
      <vt:lpstr>Being Prepared - NIMS</vt:lpstr>
      <vt:lpstr>Being Prepared  - NIMS</vt:lpstr>
      <vt:lpstr>Being Prepared  - ICS One</vt:lpstr>
      <vt:lpstr>Being Prepared  - ICS Two</vt:lpstr>
      <vt:lpstr>Being Prepared  - ICS</vt:lpstr>
      <vt:lpstr>Being Prepared - HICs Overview </vt:lpstr>
      <vt:lpstr>Being Prepared - HICs Objectives</vt:lpstr>
      <vt:lpstr>Being Prepared - HICs Compliance </vt:lpstr>
      <vt:lpstr>Being Prepared – Emergency Operations Plan (EOP)</vt:lpstr>
      <vt:lpstr>Being Prepared – (EOP) 1 - Protection</vt:lpstr>
      <vt:lpstr>Being Prepared – (EOP) 2 – Evacuation Part 1</vt:lpstr>
      <vt:lpstr>Being Prepared – (EOP) 2 – Evacuation Part 2</vt:lpstr>
      <vt:lpstr>Being Prepared – (EOP) 3 &amp; 4 – Sheltering </vt:lpstr>
      <vt:lpstr>Being Prepared – (EOP) 5 - Lockdown</vt:lpstr>
      <vt:lpstr>Being Prepared – HICs Process</vt:lpstr>
      <vt:lpstr>Being Prepared – HICs Event Lifecycle</vt:lpstr>
      <vt:lpstr>Author Comments</vt:lpstr>
      <vt:lpstr>James (Jim) D. Blair, DPA, MHA, FACHE, FABCHS, MCAS</vt:lpstr>
      <vt:lpstr>Authors Recommendations</vt:lpstr>
      <vt:lpstr>Appendix A - ICS </vt:lpstr>
      <vt:lpstr>Appendix B – EOP Life Safety, Incident Stabilization and Property Conservation 1</vt:lpstr>
      <vt:lpstr>Appendix B – EOP Life Safety, Incident Stabilization and Property Conservation 2</vt:lpstr>
      <vt:lpstr>  Center for HealthCare Emergency Readiness   2200 21st Avenue South, Suite 221 Nashville, TN 37212  Email: info@CHCER.org  Phone: (615)385-3200 Fax: (615)386-9094   WWW.CHCER.NET or WWW.CHCER.ORG </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staples0560</dc:creator>
  <cp:lastModifiedBy>staples0560</cp:lastModifiedBy>
  <cp:revision>111</cp:revision>
  <cp:lastPrinted>2012-10-04T13:51:47Z</cp:lastPrinted>
  <dcterms:created xsi:type="dcterms:W3CDTF">2012-06-08T17:42:09Z</dcterms:created>
  <dcterms:modified xsi:type="dcterms:W3CDTF">2012-11-20T16:41:24Z</dcterms:modified>
</cp:coreProperties>
</file>